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4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5" r:id="rId10"/>
    <p:sldId id="261" r:id="rId11"/>
    <p:sldId id="262" r:id="rId12"/>
    <p:sldId id="263" r:id="rId13"/>
    <p:sldId id="266" r:id="rId14"/>
    <p:sldId id="273" r:id="rId15"/>
    <p:sldId id="274" r:id="rId16"/>
    <p:sldId id="267" r:id="rId17"/>
    <p:sldId id="264" r:id="rId18"/>
    <p:sldId id="268" r:id="rId19"/>
    <p:sldId id="269" r:id="rId20"/>
    <p:sldId id="281" r:id="rId21"/>
    <p:sldId id="282" r:id="rId22"/>
    <p:sldId id="283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A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EED7FB-E7F2-4A63-90EF-6239165A7E98}" v="15" dt="2025-01-13T04:23:04.9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59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2F1BE2-C1E0-45DD-AF27-57CF39BA469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637834D-0211-4CBF-A047-5045549B7262}">
      <dgm:prSet/>
      <dgm:spPr/>
      <dgm:t>
        <a:bodyPr/>
        <a:lstStyle/>
        <a:p>
          <a:r>
            <a:rPr lang="en-US"/>
            <a:t>Pendahuluan</a:t>
          </a:r>
        </a:p>
      </dgm:t>
    </dgm:pt>
    <dgm:pt modelId="{96E8A1EC-340F-466D-980A-3F87F1119890}" type="parTrans" cxnId="{953F192A-DA24-4BD0-A41E-6D475386266C}">
      <dgm:prSet/>
      <dgm:spPr/>
      <dgm:t>
        <a:bodyPr/>
        <a:lstStyle/>
        <a:p>
          <a:endParaRPr lang="en-US"/>
        </a:p>
      </dgm:t>
    </dgm:pt>
    <dgm:pt modelId="{42277BFC-9A82-47C6-A649-7CCE8E6A33AB}" type="sibTrans" cxnId="{953F192A-DA24-4BD0-A41E-6D475386266C}">
      <dgm:prSet/>
      <dgm:spPr/>
      <dgm:t>
        <a:bodyPr/>
        <a:lstStyle/>
        <a:p>
          <a:endParaRPr lang="en-US"/>
        </a:p>
      </dgm:t>
    </dgm:pt>
    <dgm:pt modelId="{D093250F-EF71-48C7-AB72-35D735280909}">
      <dgm:prSet/>
      <dgm:spPr/>
      <dgm:t>
        <a:bodyPr/>
        <a:lstStyle/>
        <a:p>
          <a:r>
            <a:rPr lang="en-US"/>
            <a:t>Tinjauan Pustaka</a:t>
          </a:r>
        </a:p>
      </dgm:t>
    </dgm:pt>
    <dgm:pt modelId="{55B8746C-9CF8-4D87-8A99-5C4ABEA9CB26}" type="parTrans" cxnId="{C7897520-FC65-466B-894C-9604015A868C}">
      <dgm:prSet/>
      <dgm:spPr/>
      <dgm:t>
        <a:bodyPr/>
        <a:lstStyle/>
        <a:p>
          <a:endParaRPr lang="en-US"/>
        </a:p>
      </dgm:t>
    </dgm:pt>
    <dgm:pt modelId="{83F48193-9637-462F-95D8-8B4BA9E94053}" type="sibTrans" cxnId="{C7897520-FC65-466B-894C-9604015A868C}">
      <dgm:prSet/>
      <dgm:spPr/>
      <dgm:t>
        <a:bodyPr/>
        <a:lstStyle/>
        <a:p>
          <a:endParaRPr lang="en-US"/>
        </a:p>
      </dgm:t>
    </dgm:pt>
    <dgm:pt modelId="{574D031C-8168-467E-A6DA-2765E98E4321}">
      <dgm:prSet/>
      <dgm:spPr/>
      <dgm:t>
        <a:bodyPr/>
        <a:lstStyle/>
        <a:p>
          <a:r>
            <a:rPr lang="en-US"/>
            <a:t>Metodologi Penelitian</a:t>
          </a:r>
        </a:p>
      </dgm:t>
    </dgm:pt>
    <dgm:pt modelId="{A7BDD4BB-4730-4C12-BF73-17752BAF578E}" type="parTrans" cxnId="{BFA47EA4-A453-4E8C-B7B5-949D3FEA8403}">
      <dgm:prSet/>
      <dgm:spPr/>
      <dgm:t>
        <a:bodyPr/>
        <a:lstStyle/>
        <a:p>
          <a:endParaRPr lang="en-US"/>
        </a:p>
      </dgm:t>
    </dgm:pt>
    <dgm:pt modelId="{A85784A6-447E-4235-9756-D33236188935}" type="sibTrans" cxnId="{BFA47EA4-A453-4E8C-B7B5-949D3FEA8403}">
      <dgm:prSet/>
      <dgm:spPr/>
      <dgm:t>
        <a:bodyPr/>
        <a:lstStyle/>
        <a:p>
          <a:endParaRPr lang="en-US"/>
        </a:p>
      </dgm:t>
    </dgm:pt>
    <dgm:pt modelId="{0604B393-A1F4-434E-B595-7740822B4C04}">
      <dgm:prSet/>
      <dgm:spPr/>
      <dgm:t>
        <a:bodyPr/>
        <a:lstStyle/>
        <a:p>
          <a:r>
            <a:rPr lang="en-US"/>
            <a:t>Hasil Sementara dan Rencana Lanjutan</a:t>
          </a:r>
        </a:p>
      </dgm:t>
    </dgm:pt>
    <dgm:pt modelId="{D3028333-0766-4882-A5D0-E34D1A8B58AA}" type="parTrans" cxnId="{33DBB276-8CD3-47E5-95B1-16EEBA6407FF}">
      <dgm:prSet/>
      <dgm:spPr/>
      <dgm:t>
        <a:bodyPr/>
        <a:lstStyle/>
        <a:p>
          <a:endParaRPr lang="en-US"/>
        </a:p>
      </dgm:t>
    </dgm:pt>
    <dgm:pt modelId="{98BF3F36-3129-4073-9D03-A340EBE48743}" type="sibTrans" cxnId="{33DBB276-8CD3-47E5-95B1-16EEBA6407FF}">
      <dgm:prSet/>
      <dgm:spPr/>
      <dgm:t>
        <a:bodyPr/>
        <a:lstStyle/>
        <a:p>
          <a:endParaRPr lang="en-US"/>
        </a:p>
      </dgm:t>
    </dgm:pt>
    <dgm:pt modelId="{723D0D76-F6EA-45AF-8680-DCF9441B8266}" type="pres">
      <dgm:prSet presAssocID="{842F1BE2-C1E0-45DD-AF27-57CF39BA4690}" presName="linear" presStyleCnt="0">
        <dgm:presLayoutVars>
          <dgm:animLvl val="lvl"/>
          <dgm:resizeHandles val="exact"/>
        </dgm:presLayoutVars>
      </dgm:prSet>
      <dgm:spPr/>
    </dgm:pt>
    <dgm:pt modelId="{7D4E555C-2A09-4510-A532-A3E607326CFA}" type="pres">
      <dgm:prSet presAssocID="{2637834D-0211-4CBF-A047-5045549B726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8E3F487-1427-426E-A7A2-E76AA6AE8E4B}" type="pres">
      <dgm:prSet presAssocID="{42277BFC-9A82-47C6-A649-7CCE8E6A33AB}" presName="spacer" presStyleCnt="0"/>
      <dgm:spPr/>
    </dgm:pt>
    <dgm:pt modelId="{AD16FD41-1A75-4771-9BB5-E2C51F1C4D36}" type="pres">
      <dgm:prSet presAssocID="{D093250F-EF71-48C7-AB72-35D73528090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EA80EE9-E98A-4FE1-912D-F41A845AC18B}" type="pres">
      <dgm:prSet presAssocID="{83F48193-9637-462F-95D8-8B4BA9E94053}" presName="spacer" presStyleCnt="0"/>
      <dgm:spPr/>
    </dgm:pt>
    <dgm:pt modelId="{7AE47AF8-D47E-4D5C-81BB-B36F7A4026B9}" type="pres">
      <dgm:prSet presAssocID="{574D031C-8168-467E-A6DA-2765E98E432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04AE420-0142-454C-9F7C-6E8EAFF3D561}" type="pres">
      <dgm:prSet presAssocID="{A85784A6-447E-4235-9756-D33236188935}" presName="spacer" presStyleCnt="0"/>
      <dgm:spPr/>
    </dgm:pt>
    <dgm:pt modelId="{5D004B37-C7CA-405C-B456-4F1E7B22D5B2}" type="pres">
      <dgm:prSet presAssocID="{0604B393-A1F4-434E-B595-7740822B4C0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7897520-FC65-466B-894C-9604015A868C}" srcId="{842F1BE2-C1E0-45DD-AF27-57CF39BA4690}" destId="{D093250F-EF71-48C7-AB72-35D735280909}" srcOrd="1" destOrd="0" parTransId="{55B8746C-9CF8-4D87-8A99-5C4ABEA9CB26}" sibTransId="{83F48193-9637-462F-95D8-8B4BA9E94053}"/>
    <dgm:cxn modelId="{DFB78D25-859D-4382-BDAF-B7CC9D35403C}" type="presOf" srcId="{842F1BE2-C1E0-45DD-AF27-57CF39BA4690}" destId="{723D0D76-F6EA-45AF-8680-DCF9441B8266}" srcOrd="0" destOrd="0" presId="urn:microsoft.com/office/officeart/2005/8/layout/vList2"/>
    <dgm:cxn modelId="{953F192A-DA24-4BD0-A41E-6D475386266C}" srcId="{842F1BE2-C1E0-45DD-AF27-57CF39BA4690}" destId="{2637834D-0211-4CBF-A047-5045549B7262}" srcOrd="0" destOrd="0" parTransId="{96E8A1EC-340F-466D-980A-3F87F1119890}" sibTransId="{42277BFC-9A82-47C6-A649-7CCE8E6A33AB}"/>
    <dgm:cxn modelId="{5A4AFA2B-5D85-42A6-9ACB-34C3AF843ADF}" type="presOf" srcId="{D093250F-EF71-48C7-AB72-35D735280909}" destId="{AD16FD41-1A75-4771-9BB5-E2C51F1C4D36}" srcOrd="0" destOrd="0" presId="urn:microsoft.com/office/officeart/2005/8/layout/vList2"/>
    <dgm:cxn modelId="{AB3D6045-E50D-4105-A88C-F89BB31770A3}" type="presOf" srcId="{574D031C-8168-467E-A6DA-2765E98E4321}" destId="{7AE47AF8-D47E-4D5C-81BB-B36F7A4026B9}" srcOrd="0" destOrd="0" presId="urn:microsoft.com/office/officeart/2005/8/layout/vList2"/>
    <dgm:cxn modelId="{33DBB276-8CD3-47E5-95B1-16EEBA6407FF}" srcId="{842F1BE2-C1E0-45DD-AF27-57CF39BA4690}" destId="{0604B393-A1F4-434E-B595-7740822B4C04}" srcOrd="3" destOrd="0" parTransId="{D3028333-0766-4882-A5D0-E34D1A8B58AA}" sibTransId="{98BF3F36-3129-4073-9D03-A340EBE48743}"/>
    <dgm:cxn modelId="{E424599F-331D-4345-9546-30A43CEC9844}" type="presOf" srcId="{0604B393-A1F4-434E-B595-7740822B4C04}" destId="{5D004B37-C7CA-405C-B456-4F1E7B22D5B2}" srcOrd="0" destOrd="0" presId="urn:microsoft.com/office/officeart/2005/8/layout/vList2"/>
    <dgm:cxn modelId="{BFA47EA4-A453-4E8C-B7B5-949D3FEA8403}" srcId="{842F1BE2-C1E0-45DD-AF27-57CF39BA4690}" destId="{574D031C-8168-467E-A6DA-2765E98E4321}" srcOrd="2" destOrd="0" parTransId="{A7BDD4BB-4730-4C12-BF73-17752BAF578E}" sibTransId="{A85784A6-447E-4235-9756-D33236188935}"/>
    <dgm:cxn modelId="{B3A83AE3-3DE0-4227-9061-BCB9DB3F7B3C}" type="presOf" srcId="{2637834D-0211-4CBF-A047-5045549B7262}" destId="{7D4E555C-2A09-4510-A532-A3E607326CFA}" srcOrd="0" destOrd="0" presId="urn:microsoft.com/office/officeart/2005/8/layout/vList2"/>
    <dgm:cxn modelId="{53A102A0-3698-4801-B38D-CE5A5AC3EACE}" type="presParOf" srcId="{723D0D76-F6EA-45AF-8680-DCF9441B8266}" destId="{7D4E555C-2A09-4510-A532-A3E607326CFA}" srcOrd="0" destOrd="0" presId="urn:microsoft.com/office/officeart/2005/8/layout/vList2"/>
    <dgm:cxn modelId="{53E90575-324C-47AF-9109-E04EAA8F5BF4}" type="presParOf" srcId="{723D0D76-F6EA-45AF-8680-DCF9441B8266}" destId="{98E3F487-1427-426E-A7A2-E76AA6AE8E4B}" srcOrd="1" destOrd="0" presId="urn:microsoft.com/office/officeart/2005/8/layout/vList2"/>
    <dgm:cxn modelId="{5CADDB09-3846-4027-AA5E-E2488D84B98E}" type="presParOf" srcId="{723D0D76-F6EA-45AF-8680-DCF9441B8266}" destId="{AD16FD41-1A75-4771-9BB5-E2C51F1C4D36}" srcOrd="2" destOrd="0" presId="urn:microsoft.com/office/officeart/2005/8/layout/vList2"/>
    <dgm:cxn modelId="{B7B2A602-9BDA-46CE-9206-702B107F370C}" type="presParOf" srcId="{723D0D76-F6EA-45AF-8680-DCF9441B8266}" destId="{FEA80EE9-E98A-4FE1-912D-F41A845AC18B}" srcOrd="3" destOrd="0" presId="urn:microsoft.com/office/officeart/2005/8/layout/vList2"/>
    <dgm:cxn modelId="{112FAC01-C35F-4582-9C4D-0ADCB2D05E94}" type="presParOf" srcId="{723D0D76-F6EA-45AF-8680-DCF9441B8266}" destId="{7AE47AF8-D47E-4D5C-81BB-B36F7A4026B9}" srcOrd="4" destOrd="0" presId="urn:microsoft.com/office/officeart/2005/8/layout/vList2"/>
    <dgm:cxn modelId="{4F813AD5-73D0-4375-92B9-B875C5C1321C}" type="presParOf" srcId="{723D0D76-F6EA-45AF-8680-DCF9441B8266}" destId="{704AE420-0142-454C-9F7C-6E8EAFF3D561}" srcOrd="5" destOrd="0" presId="urn:microsoft.com/office/officeart/2005/8/layout/vList2"/>
    <dgm:cxn modelId="{567EC7C1-5AB3-4205-831D-A57702AAACE6}" type="presParOf" srcId="{723D0D76-F6EA-45AF-8680-DCF9441B8266}" destId="{5D004B37-C7CA-405C-B456-4F1E7B22D5B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1A8BE0F-63C2-41F3-A47D-1C685CA5C6D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16E3F8-E559-4850-867B-1B56D0B62888}">
      <dgm:prSet custT="1"/>
      <dgm:spPr/>
      <dgm:t>
        <a:bodyPr/>
        <a:lstStyle/>
        <a:p>
          <a:pPr algn="l"/>
          <a:r>
            <a:rPr lang="en-US" sz="1800" b="1" dirty="0" err="1">
              <a:solidFill>
                <a:schemeClr val="bg1"/>
              </a:solidFill>
            </a:rPr>
            <a:t>Pengambilan</a:t>
          </a:r>
          <a:r>
            <a:rPr lang="en-US" sz="1800" b="1" dirty="0">
              <a:solidFill>
                <a:schemeClr val="bg1"/>
              </a:solidFill>
            </a:rPr>
            <a:t> Data </a:t>
          </a:r>
        </a:p>
        <a:p>
          <a:pPr algn="l"/>
          <a:r>
            <a:rPr lang="it-IT" sz="18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rPr>
            <a:t>Citra yang diambil dilakukan setiap 10 menit sekali menggunakan gawai</a:t>
          </a:r>
          <a:endParaRPr lang="en-US" sz="1800" dirty="0">
            <a:solidFill>
              <a:schemeClr val="bg1"/>
            </a:solidFill>
          </a:endParaRPr>
        </a:p>
      </dgm:t>
    </dgm:pt>
    <dgm:pt modelId="{80B2AB32-A53F-4F29-A8E7-80E419F61B7A}" type="parTrans" cxnId="{56E33864-6C8B-4757-AF2D-0080D529750C}">
      <dgm:prSet/>
      <dgm:spPr/>
      <dgm:t>
        <a:bodyPr/>
        <a:lstStyle/>
        <a:p>
          <a:endParaRPr lang="en-US"/>
        </a:p>
      </dgm:t>
    </dgm:pt>
    <dgm:pt modelId="{44C8833F-8E3A-44F2-B4D4-36920D5887CA}" type="sibTrans" cxnId="{56E33864-6C8B-4757-AF2D-0080D529750C}">
      <dgm:prSet/>
      <dgm:spPr/>
      <dgm:t>
        <a:bodyPr/>
        <a:lstStyle/>
        <a:p>
          <a:endParaRPr lang="en-US"/>
        </a:p>
      </dgm:t>
    </dgm:pt>
    <dgm:pt modelId="{1BC25CAD-148B-440A-BA4A-5C0C0CC5FCE0}" type="pres">
      <dgm:prSet presAssocID="{D1A8BE0F-63C2-41F3-A47D-1C685CA5C6DB}" presName="outerComposite" presStyleCnt="0">
        <dgm:presLayoutVars>
          <dgm:chMax val="5"/>
          <dgm:dir/>
          <dgm:resizeHandles val="exact"/>
        </dgm:presLayoutVars>
      </dgm:prSet>
      <dgm:spPr/>
    </dgm:pt>
    <dgm:pt modelId="{C7482ADD-969C-499C-A2D2-488D80B85387}" type="pres">
      <dgm:prSet presAssocID="{D1A8BE0F-63C2-41F3-A47D-1C685CA5C6DB}" presName="dummyMaxCanvas" presStyleCnt="0">
        <dgm:presLayoutVars/>
      </dgm:prSet>
      <dgm:spPr/>
    </dgm:pt>
    <dgm:pt modelId="{35ACE5CE-E2B9-486B-ABC5-ECAD3FC39838}" type="pres">
      <dgm:prSet presAssocID="{D1A8BE0F-63C2-41F3-A47D-1C685CA5C6DB}" presName="OneNode_1" presStyleLbl="node1" presStyleIdx="0" presStyleCnt="1">
        <dgm:presLayoutVars>
          <dgm:bulletEnabled val="1"/>
        </dgm:presLayoutVars>
      </dgm:prSet>
      <dgm:spPr/>
    </dgm:pt>
  </dgm:ptLst>
  <dgm:cxnLst>
    <dgm:cxn modelId="{56E33864-6C8B-4757-AF2D-0080D529750C}" srcId="{D1A8BE0F-63C2-41F3-A47D-1C685CA5C6DB}" destId="{A216E3F8-E559-4850-867B-1B56D0B62888}" srcOrd="0" destOrd="0" parTransId="{80B2AB32-A53F-4F29-A8E7-80E419F61B7A}" sibTransId="{44C8833F-8E3A-44F2-B4D4-36920D5887CA}"/>
    <dgm:cxn modelId="{4557388E-7615-4248-9735-B81B4D11A4C4}" type="presOf" srcId="{A216E3F8-E559-4850-867B-1B56D0B62888}" destId="{35ACE5CE-E2B9-486B-ABC5-ECAD3FC39838}" srcOrd="0" destOrd="0" presId="urn:microsoft.com/office/officeart/2005/8/layout/vProcess5"/>
    <dgm:cxn modelId="{2ED59AC7-5DEC-4B2A-BFC3-FC7249BD75C7}" type="presOf" srcId="{D1A8BE0F-63C2-41F3-A47D-1C685CA5C6DB}" destId="{1BC25CAD-148B-440A-BA4A-5C0C0CC5FCE0}" srcOrd="0" destOrd="0" presId="urn:microsoft.com/office/officeart/2005/8/layout/vProcess5"/>
    <dgm:cxn modelId="{0CF5E9FB-8A78-459B-BEDB-7C47C4433C51}" type="presParOf" srcId="{1BC25CAD-148B-440A-BA4A-5C0C0CC5FCE0}" destId="{C7482ADD-969C-499C-A2D2-488D80B85387}" srcOrd="0" destOrd="0" presId="urn:microsoft.com/office/officeart/2005/8/layout/vProcess5"/>
    <dgm:cxn modelId="{C8FBB961-D900-4AB0-AD9D-FD3EE753A5B0}" type="presParOf" srcId="{1BC25CAD-148B-440A-BA4A-5C0C0CC5FCE0}" destId="{35ACE5CE-E2B9-486B-ABC5-ECAD3FC39838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87AB82D-C256-4C88-829D-6C01D2AF9D61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FDEBA8B-13D1-47DD-9144-5A3C7B36E82A}">
      <dgm:prSet/>
      <dgm:spPr/>
      <dgm:t>
        <a:bodyPr/>
        <a:lstStyle/>
        <a:p>
          <a:r>
            <a:rPr lang="id-ID"/>
            <a:t>perubahan warna yang dihasilkan merupakan akibat dari pengeringan yang dilakukan pada pasir</a:t>
          </a:r>
          <a:r>
            <a:rPr lang="en-US"/>
            <a:t> </a:t>
          </a:r>
          <a:r>
            <a:rPr lang="id-ID"/>
            <a:t>yang dilakukan menyebabkan kandungan air pada pasir sungai berkurang seiring waktu pengeringan</a:t>
          </a:r>
          <a:endParaRPr lang="en-US"/>
        </a:p>
      </dgm:t>
    </dgm:pt>
    <dgm:pt modelId="{D475D9D1-D8E3-427F-BD37-786B8D487E50}" type="parTrans" cxnId="{F293B1E5-1E4C-46DE-8094-52F36470A959}">
      <dgm:prSet/>
      <dgm:spPr/>
      <dgm:t>
        <a:bodyPr/>
        <a:lstStyle/>
        <a:p>
          <a:endParaRPr lang="en-US"/>
        </a:p>
      </dgm:t>
    </dgm:pt>
    <dgm:pt modelId="{F6646537-8E5C-4867-82C9-D178C94B64CD}" type="sibTrans" cxnId="{F293B1E5-1E4C-46DE-8094-52F36470A959}">
      <dgm:prSet/>
      <dgm:spPr/>
      <dgm:t>
        <a:bodyPr/>
        <a:lstStyle/>
        <a:p>
          <a:endParaRPr lang="en-US"/>
        </a:p>
      </dgm:t>
    </dgm:pt>
    <dgm:pt modelId="{8054CD97-5282-47F0-A4CF-E863F97819ED}">
      <dgm:prSet/>
      <dgm:spPr/>
      <dgm:t>
        <a:bodyPr/>
        <a:lstStyle/>
        <a:p>
          <a:r>
            <a:rPr lang="id-ID" dirty="0"/>
            <a:t>suhu memiliki pengaruh dalam mengurangi kandungan air pada pasir. Pengurangan kandungan air tersebut menyebabkan jembatan air antar partikel yang dihasilkan akibat adanya air pada pasir mengecilkan kohesi antar partikel.</a:t>
          </a:r>
          <a:endParaRPr lang="en-US" dirty="0"/>
        </a:p>
      </dgm:t>
    </dgm:pt>
    <dgm:pt modelId="{0BB49938-B81A-4A2A-BC49-B80EFB5E0E42}" type="parTrans" cxnId="{005AA458-00FD-49FF-93AE-9534B85E319F}">
      <dgm:prSet/>
      <dgm:spPr/>
      <dgm:t>
        <a:bodyPr/>
        <a:lstStyle/>
        <a:p>
          <a:endParaRPr lang="en-US"/>
        </a:p>
      </dgm:t>
    </dgm:pt>
    <dgm:pt modelId="{1B609AF1-6627-4027-990D-5425BA4AA999}" type="sibTrans" cxnId="{005AA458-00FD-49FF-93AE-9534B85E319F}">
      <dgm:prSet/>
      <dgm:spPr/>
      <dgm:t>
        <a:bodyPr/>
        <a:lstStyle/>
        <a:p>
          <a:endParaRPr lang="en-US"/>
        </a:p>
      </dgm:t>
    </dgm:pt>
    <dgm:pt modelId="{8BDF5DAF-D6B9-4570-8D8D-EEDF29BA6AA2}" type="pres">
      <dgm:prSet presAssocID="{987AB82D-C256-4C88-829D-6C01D2AF9D61}" presName="diagram" presStyleCnt="0">
        <dgm:presLayoutVars>
          <dgm:dir/>
          <dgm:resizeHandles val="exact"/>
        </dgm:presLayoutVars>
      </dgm:prSet>
      <dgm:spPr/>
    </dgm:pt>
    <dgm:pt modelId="{B63B10CF-4C2A-41FC-9525-B09D93FA1D1E}" type="pres">
      <dgm:prSet presAssocID="{9FDEBA8B-13D1-47DD-9144-5A3C7B36E82A}" presName="node" presStyleLbl="node1" presStyleIdx="0" presStyleCnt="2">
        <dgm:presLayoutVars>
          <dgm:bulletEnabled val="1"/>
        </dgm:presLayoutVars>
      </dgm:prSet>
      <dgm:spPr/>
    </dgm:pt>
    <dgm:pt modelId="{166827F3-242C-4ACF-9C0A-0D8FA8F95A7F}" type="pres">
      <dgm:prSet presAssocID="{F6646537-8E5C-4867-82C9-D178C94B64CD}" presName="sibTrans" presStyleLbl="sibTrans2D1" presStyleIdx="0" presStyleCnt="1"/>
      <dgm:spPr/>
    </dgm:pt>
    <dgm:pt modelId="{E6DDAE4C-B71B-49EF-8378-2E440DF8088F}" type="pres">
      <dgm:prSet presAssocID="{F6646537-8E5C-4867-82C9-D178C94B64CD}" presName="connectorText" presStyleLbl="sibTrans2D1" presStyleIdx="0" presStyleCnt="1"/>
      <dgm:spPr/>
    </dgm:pt>
    <dgm:pt modelId="{8D22B4A4-3BA6-4B9D-B556-AD59BD69B18D}" type="pres">
      <dgm:prSet presAssocID="{8054CD97-5282-47F0-A4CF-E863F97819ED}" presName="node" presStyleLbl="node1" presStyleIdx="1" presStyleCnt="2">
        <dgm:presLayoutVars>
          <dgm:bulletEnabled val="1"/>
        </dgm:presLayoutVars>
      </dgm:prSet>
      <dgm:spPr/>
    </dgm:pt>
  </dgm:ptLst>
  <dgm:cxnLst>
    <dgm:cxn modelId="{595E7437-0ABA-4D9E-A39C-A1D6B1EF5CC0}" type="presOf" srcId="{987AB82D-C256-4C88-829D-6C01D2AF9D61}" destId="{8BDF5DAF-D6B9-4570-8D8D-EEDF29BA6AA2}" srcOrd="0" destOrd="0" presId="urn:microsoft.com/office/officeart/2005/8/layout/process5"/>
    <dgm:cxn modelId="{005AA458-00FD-49FF-93AE-9534B85E319F}" srcId="{987AB82D-C256-4C88-829D-6C01D2AF9D61}" destId="{8054CD97-5282-47F0-A4CF-E863F97819ED}" srcOrd="1" destOrd="0" parTransId="{0BB49938-B81A-4A2A-BC49-B80EFB5E0E42}" sibTransId="{1B609AF1-6627-4027-990D-5425BA4AA999}"/>
    <dgm:cxn modelId="{0B917385-2E30-4708-962D-E1619380009E}" type="presOf" srcId="{F6646537-8E5C-4867-82C9-D178C94B64CD}" destId="{166827F3-242C-4ACF-9C0A-0D8FA8F95A7F}" srcOrd="0" destOrd="0" presId="urn:microsoft.com/office/officeart/2005/8/layout/process5"/>
    <dgm:cxn modelId="{029CC98E-DFB2-4B9C-993A-F8B9139C633E}" type="presOf" srcId="{9FDEBA8B-13D1-47DD-9144-5A3C7B36E82A}" destId="{B63B10CF-4C2A-41FC-9525-B09D93FA1D1E}" srcOrd="0" destOrd="0" presId="urn:microsoft.com/office/officeart/2005/8/layout/process5"/>
    <dgm:cxn modelId="{653A07A3-9C66-4B89-B95C-FCAFBF449F65}" type="presOf" srcId="{F6646537-8E5C-4867-82C9-D178C94B64CD}" destId="{E6DDAE4C-B71B-49EF-8378-2E440DF8088F}" srcOrd="1" destOrd="0" presId="urn:microsoft.com/office/officeart/2005/8/layout/process5"/>
    <dgm:cxn modelId="{D6F5A9BE-ACB9-49D2-8306-5FD8B4585C11}" type="presOf" srcId="{8054CD97-5282-47F0-A4CF-E863F97819ED}" destId="{8D22B4A4-3BA6-4B9D-B556-AD59BD69B18D}" srcOrd="0" destOrd="0" presId="urn:microsoft.com/office/officeart/2005/8/layout/process5"/>
    <dgm:cxn modelId="{F293B1E5-1E4C-46DE-8094-52F36470A959}" srcId="{987AB82D-C256-4C88-829D-6C01D2AF9D61}" destId="{9FDEBA8B-13D1-47DD-9144-5A3C7B36E82A}" srcOrd="0" destOrd="0" parTransId="{D475D9D1-D8E3-427F-BD37-786B8D487E50}" sibTransId="{F6646537-8E5C-4867-82C9-D178C94B64CD}"/>
    <dgm:cxn modelId="{03DFA1E8-D71A-4102-A246-04C035F718E2}" type="presParOf" srcId="{8BDF5DAF-D6B9-4570-8D8D-EEDF29BA6AA2}" destId="{B63B10CF-4C2A-41FC-9525-B09D93FA1D1E}" srcOrd="0" destOrd="0" presId="urn:microsoft.com/office/officeart/2005/8/layout/process5"/>
    <dgm:cxn modelId="{8931C7F9-5FBF-4B99-A4C6-E97757E22361}" type="presParOf" srcId="{8BDF5DAF-D6B9-4570-8D8D-EEDF29BA6AA2}" destId="{166827F3-242C-4ACF-9C0A-0D8FA8F95A7F}" srcOrd="1" destOrd="0" presId="urn:microsoft.com/office/officeart/2005/8/layout/process5"/>
    <dgm:cxn modelId="{D33290F6-F40B-41AC-8A93-B5A98526265D}" type="presParOf" srcId="{166827F3-242C-4ACF-9C0A-0D8FA8F95A7F}" destId="{E6DDAE4C-B71B-49EF-8378-2E440DF8088F}" srcOrd="0" destOrd="0" presId="urn:microsoft.com/office/officeart/2005/8/layout/process5"/>
    <dgm:cxn modelId="{E3068E81-CD2C-4F7F-AF47-72B703C240C4}" type="presParOf" srcId="{8BDF5DAF-D6B9-4570-8D8D-EEDF29BA6AA2}" destId="{8D22B4A4-3BA6-4B9D-B556-AD59BD69B18D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1A8BE0F-63C2-41F3-A47D-1C685CA5C6D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16E3F8-E559-4850-867B-1B56D0B62888}">
      <dgm:prSet custT="1"/>
      <dgm:spPr/>
      <dgm:t>
        <a:bodyPr/>
        <a:lstStyle/>
        <a:p>
          <a:pPr algn="l"/>
          <a:r>
            <a:rPr lang="en-US" sz="1800" b="1" dirty="0" err="1">
              <a:solidFill>
                <a:schemeClr val="bg1"/>
              </a:solidFill>
            </a:rPr>
            <a:t>Evaluasi</a:t>
          </a:r>
          <a:r>
            <a:rPr lang="en-US" sz="1800" b="1" dirty="0">
              <a:solidFill>
                <a:schemeClr val="bg1"/>
              </a:solidFill>
            </a:rPr>
            <a:t> </a:t>
          </a:r>
          <a:r>
            <a:rPr lang="en-US" sz="1800" b="1" dirty="0" err="1">
              <a:solidFill>
                <a:schemeClr val="bg1"/>
              </a:solidFill>
            </a:rPr>
            <a:t>Kedua</a:t>
          </a:r>
          <a:endParaRPr lang="en-US" sz="1800" b="1" dirty="0">
            <a:solidFill>
              <a:schemeClr val="bg1"/>
            </a:solidFill>
          </a:endParaRPr>
        </a:p>
        <a:p>
          <a:pPr algn="l"/>
          <a:r>
            <a:rPr lang="id-ID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pengambilan citra yang dilakukan harus diambil dari sudut pandang lain untuk mendapat gambaran yang lebih lengkap </a:t>
          </a:r>
          <a:endParaRPr lang="en-US" sz="1800" dirty="0">
            <a:solidFill>
              <a:schemeClr val="bg1"/>
            </a:solidFill>
          </a:endParaRPr>
        </a:p>
      </dgm:t>
    </dgm:pt>
    <dgm:pt modelId="{80B2AB32-A53F-4F29-A8E7-80E419F61B7A}" type="parTrans" cxnId="{56E33864-6C8B-4757-AF2D-0080D529750C}">
      <dgm:prSet/>
      <dgm:spPr/>
      <dgm:t>
        <a:bodyPr/>
        <a:lstStyle/>
        <a:p>
          <a:endParaRPr lang="en-US"/>
        </a:p>
      </dgm:t>
    </dgm:pt>
    <dgm:pt modelId="{44C8833F-8E3A-44F2-B4D4-36920D5887CA}" type="sibTrans" cxnId="{56E33864-6C8B-4757-AF2D-0080D529750C}">
      <dgm:prSet/>
      <dgm:spPr/>
      <dgm:t>
        <a:bodyPr/>
        <a:lstStyle/>
        <a:p>
          <a:endParaRPr lang="en-US"/>
        </a:p>
      </dgm:t>
    </dgm:pt>
    <dgm:pt modelId="{1BC25CAD-148B-440A-BA4A-5C0C0CC5FCE0}" type="pres">
      <dgm:prSet presAssocID="{D1A8BE0F-63C2-41F3-A47D-1C685CA5C6DB}" presName="outerComposite" presStyleCnt="0">
        <dgm:presLayoutVars>
          <dgm:chMax val="5"/>
          <dgm:dir/>
          <dgm:resizeHandles val="exact"/>
        </dgm:presLayoutVars>
      </dgm:prSet>
      <dgm:spPr/>
    </dgm:pt>
    <dgm:pt modelId="{C7482ADD-969C-499C-A2D2-488D80B85387}" type="pres">
      <dgm:prSet presAssocID="{D1A8BE0F-63C2-41F3-A47D-1C685CA5C6DB}" presName="dummyMaxCanvas" presStyleCnt="0">
        <dgm:presLayoutVars/>
      </dgm:prSet>
      <dgm:spPr/>
    </dgm:pt>
    <dgm:pt modelId="{06335FC0-B50B-4479-AF01-2BEA9109E842}" type="pres">
      <dgm:prSet presAssocID="{D1A8BE0F-63C2-41F3-A47D-1C685CA5C6DB}" presName="OneNode_1" presStyleLbl="node1" presStyleIdx="0" presStyleCnt="1">
        <dgm:presLayoutVars>
          <dgm:bulletEnabled val="1"/>
        </dgm:presLayoutVars>
      </dgm:prSet>
      <dgm:spPr/>
    </dgm:pt>
  </dgm:ptLst>
  <dgm:cxnLst>
    <dgm:cxn modelId="{7BC23010-BD5C-4C72-9DD2-971B760ED8BD}" type="presOf" srcId="{A216E3F8-E559-4850-867B-1B56D0B62888}" destId="{06335FC0-B50B-4479-AF01-2BEA9109E842}" srcOrd="0" destOrd="0" presId="urn:microsoft.com/office/officeart/2005/8/layout/vProcess5"/>
    <dgm:cxn modelId="{56E33864-6C8B-4757-AF2D-0080D529750C}" srcId="{D1A8BE0F-63C2-41F3-A47D-1C685CA5C6DB}" destId="{A216E3F8-E559-4850-867B-1B56D0B62888}" srcOrd="0" destOrd="0" parTransId="{80B2AB32-A53F-4F29-A8E7-80E419F61B7A}" sibTransId="{44C8833F-8E3A-44F2-B4D4-36920D5887CA}"/>
    <dgm:cxn modelId="{2ED59AC7-5DEC-4B2A-BFC3-FC7249BD75C7}" type="presOf" srcId="{D1A8BE0F-63C2-41F3-A47D-1C685CA5C6DB}" destId="{1BC25CAD-148B-440A-BA4A-5C0C0CC5FCE0}" srcOrd="0" destOrd="0" presId="urn:microsoft.com/office/officeart/2005/8/layout/vProcess5"/>
    <dgm:cxn modelId="{0CF5E9FB-8A78-459B-BEDB-7C47C4433C51}" type="presParOf" srcId="{1BC25CAD-148B-440A-BA4A-5C0C0CC5FCE0}" destId="{C7482ADD-969C-499C-A2D2-488D80B85387}" srcOrd="0" destOrd="0" presId="urn:microsoft.com/office/officeart/2005/8/layout/vProcess5"/>
    <dgm:cxn modelId="{7237C022-4502-4014-9B59-584ED642AE4B}" type="presParOf" srcId="{1BC25CAD-148B-440A-BA4A-5C0C0CC5FCE0}" destId="{06335FC0-B50B-4479-AF01-2BEA9109E842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1A8BE0F-63C2-41F3-A47D-1C685CA5C6D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16E3F8-E559-4850-867B-1B56D0B62888}">
      <dgm:prSet custT="1"/>
      <dgm:spPr/>
      <dgm:t>
        <a:bodyPr/>
        <a:lstStyle/>
        <a:p>
          <a:pPr algn="l"/>
          <a:r>
            <a:rPr lang="en-US" sz="1800" b="1" dirty="0" err="1">
              <a:solidFill>
                <a:schemeClr val="bg1"/>
              </a:solidFill>
              <a:latin typeface="+mn-lt"/>
            </a:rPr>
            <a:t>Evaluasi</a:t>
          </a:r>
          <a:r>
            <a:rPr lang="en-US" sz="1800" b="1" dirty="0">
              <a:solidFill>
                <a:schemeClr val="bg1"/>
              </a:solidFill>
              <a:latin typeface="+mn-lt"/>
            </a:rPr>
            <a:t> </a:t>
          </a:r>
          <a:r>
            <a:rPr lang="en-US" sz="1800" b="1" dirty="0" err="1">
              <a:solidFill>
                <a:schemeClr val="bg1"/>
              </a:solidFill>
              <a:latin typeface="+mn-lt"/>
            </a:rPr>
            <a:t>Pertama</a:t>
          </a:r>
          <a:r>
            <a:rPr lang="en-US" sz="1800" b="1" dirty="0">
              <a:solidFill>
                <a:schemeClr val="bg1"/>
              </a:solidFill>
              <a:latin typeface="+mn-lt"/>
            </a:rPr>
            <a:t> </a:t>
          </a:r>
        </a:p>
        <a:p>
          <a:pPr algn="l"/>
          <a:r>
            <a:rPr lang="id-ID" sz="1800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</a:rPr>
            <a:t>perlu diperketatnya dan diperbaikinya prosedur pengambilan data</a:t>
          </a:r>
          <a:endParaRPr lang="en-US" sz="1800" dirty="0">
            <a:solidFill>
              <a:schemeClr val="bg1"/>
            </a:solidFill>
            <a:latin typeface="+mn-lt"/>
          </a:endParaRPr>
        </a:p>
      </dgm:t>
    </dgm:pt>
    <dgm:pt modelId="{80B2AB32-A53F-4F29-A8E7-80E419F61B7A}" type="parTrans" cxnId="{56E33864-6C8B-4757-AF2D-0080D529750C}">
      <dgm:prSet/>
      <dgm:spPr/>
      <dgm:t>
        <a:bodyPr/>
        <a:lstStyle/>
        <a:p>
          <a:endParaRPr lang="en-US"/>
        </a:p>
      </dgm:t>
    </dgm:pt>
    <dgm:pt modelId="{44C8833F-8E3A-44F2-B4D4-36920D5887CA}" type="sibTrans" cxnId="{56E33864-6C8B-4757-AF2D-0080D529750C}">
      <dgm:prSet/>
      <dgm:spPr/>
      <dgm:t>
        <a:bodyPr/>
        <a:lstStyle/>
        <a:p>
          <a:endParaRPr lang="en-US"/>
        </a:p>
      </dgm:t>
    </dgm:pt>
    <dgm:pt modelId="{1BC25CAD-148B-440A-BA4A-5C0C0CC5FCE0}" type="pres">
      <dgm:prSet presAssocID="{D1A8BE0F-63C2-41F3-A47D-1C685CA5C6DB}" presName="outerComposite" presStyleCnt="0">
        <dgm:presLayoutVars>
          <dgm:chMax val="5"/>
          <dgm:dir/>
          <dgm:resizeHandles val="exact"/>
        </dgm:presLayoutVars>
      </dgm:prSet>
      <dgm:spPr/>
    </dgm:pt>
    <dgm:pt modelId="{C7482ADD-969C-499C-A2D2-488D80B85387}" type="pres">
      <dgm:prSet presAssocID="{D1A8BE0F-63C2-41F3-A47D-1C685CA5C6DB}" presName="dummyMaxCanvas" presStyleCnt="0">
        <dgm:presLayoutVars/>
      </dgm:prSet>
      <dgm:spPr/>
    </dgm:pt>
    <dgm:pt modelId="{35ACE5CE-E2B9-486B-ABC5-ECAD3FC39838}" type="pres">
      <dgm:prSet presAssocID="{D1A8BE0F-63C2-41F3-A47D-1C685CA5C6DB}" presName="OneNode_1" presStyleLbl="node1" presStyleIdx="0" presStyleCnt="1">
        <dgm:presLayoutVars>
          <dgm:bulletEnabled val="1"/>
        </dgm:presLayoutVars>
      </dgm:prSet>
      <dgm:spPr/>
    </dgm:pt>
  </dgm:ptLst>
  <dgm:cxnLst>
    <dgm:cxn modelId="{56E33864-6C8B-4757-AF2D-0080D529750C}" srcId="{D1A8BE0F-63C2-41F3-A47D-1C685CA5C6DB}" destId="{A216E3F8-E559-4850-867B-1B56D0B62888}" srcOrd="0" destOrd="0" parTransId="{80B2AB32-A53F-4F29-A8E7-80E419F61B7A}" sibTransId="{44C8833F-8E3A-44F2-B4D4-36920D5887CA}"/>
    <dgm:cxn modelId="{4557388E-7615-4248-9735-B81B4D11A4C4}" type="presOf" srcId="{A216E3F8-E559-4850-867B-1B56D0B62888}" destId="{35ACE5CE-E2B9-486B-ABC5-ECAD3FC39838}" srcOrd="0" destOrd="0" presId="urn:microsoft.com/office/officeart/2005/8/layout/vProcess5"/>
    <dgm:cxn modelId="{2ED59AC7-5DEC-4B2A-BFC3-FC7249BD75C7}" type="presOf" srcId="{D1A8BE0F-63C2-41F3-A47D-1C685CA5C6DB}" destId="{1BC25CAD-148B-440A-BA4A-5C0C0CC5FCE0}" srcOrd="0" destOrd="0" presId="urn:microsoft.com/office/officeart/2005/8/layout/vProcess5"/>
    <dgm:cxn modelId="{0CF5E9FB-8A78-459B-BEDB-7C47C4433C51}" type="presParOf" srcId="{1BC25CAD-148B-440A-BA4A-5C0C0CC5FCE0}" destId="{C7482ADD-969C-499C-A2D2-488D80B85387}" srcOrd="0" destOrd="0" presId="urn:microsoft.com/office/officeart/2005/8/layout/vProcess5"/>
    <dgm:cxn modelId="{C8FBB961-D900-4AB0-AD9D-FD3EE753A5B0}" type="presParOf" srcId="{1BC25CAD-148B-440A-BA4A-5C0C0CC5FCE0}" destId="{35ACE5CE-E2B9-486B-ABC5-ECAD3FC39838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C1B368-BF13-40AE-B802-4EF11925D51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D0737FE-29F9-48B9-9636-72C610FC9A70}">
      <dgm:prSet/>
      <dgm:spPr/>
      <dgm:t>
        <a:bodyPr/>
        <a:lstStyle/>
        <a:p>
          <a:r>
            <a:rPr lang="en-US"/>
            <a:t>Material Granular = Material bersifat diskrit</a:t>
          </a:r>
        </a:p>
      </dgm:t>
    </dgm:pt>
    <dgm:pt modelId="{70D2D89E-AC92-452C-8B1B-AE40581FDB92}" type="parTrans" cxnId="{9DC0B5C5-8291-4BBE-A978-9481438A6DC9}">
      <dgm:prSet/>
      <dgm:spPr/>
      <dgm:t>
        <a:bodyPr/>
        <a:lstStyle/>
        <a:p>
          <a:endParaRPr lang="en-US"/>
        </a:p>
      </dgm:t>
    </dgm:pt>
    <dgm:pt modelId="{57E82291-5BC5-4B89-814D-FA67C18EA65E}" type="sibTrans" cxnId="{9DC0B5C5-8291-4BBE-A978-9481438A6DC9}">
      <dgm:prSet/>
      <dgm:spPr/>
      <dgm:t>
        <a:bodyPr/>
        <a:lstStyle/>
        <a:p>
          <a:endParaRPr lang="en-US"/>
        </a:p>
      </dgm:t>
    </dgm:pt>
    <dgm:pt modelId="{F2095963-7FFF-4EE9-86A1-141B9FDA57C1}">
      <dgm:prSet/>
      <dgm:spPr/>
      <dgm:t>
        <a:bodyPr/>
        <a:lstStyle/>
        <a:p>
          <a:r>
            <a:rPr lang="en-US"/>
            <a:t>Merupakan material yang terdiri dari banyak butiran</a:t>
          </a:r>
        </a:p>
      </dgm:t>
    </dgm:pt>
    <dgm:pt modelId="{C9C8A7E6-FA4B-4F58-99E7-952184857D49}" type="parTrans" cxnId="{E025D389-F0DE-4E5C-8151-F00BA33B36D5}">
      <dgm:prSet/>
      <dgm:spPr/>
      <dgm:t>
        <a:bodyPr/>
        <a:lstStyle/>
        <a:p>
          <a:endParaRPr lang="en-US"/>
        </a:p>
      </dgm:t>
    </dgm:pt>
    <dgm:pt modelId="{A5E9FFBC-2491-4B61-A8A2-6A1D968ADC4E}" type="sibTrans" cxnId="{E025D389-F0DE-4E5C-8151-F00BA33B36D5}">
      <dgm:prSet/>
      <dgm:spPr/>
      <dgm:t>
        <a:bodyPr/>
        <a:lstStyle/>
        <a:p>
          <a:endParaRPr lang="en-US"/>
        </a:p>
      </dgm:t>
    </dgm:pt>
    <dgm:pt modelId="{45FBFD7C-AFBD-4602-9CFD-A0CF20EF6E04}">
      <dgm:prSet/>
      <dgm:spPr/>
      <dgm:t>
        <a:bodyPr/>
        <a:lstStyle/>
        <a:p>
          <a:r>
            <a:rPr lang="en-US"/>
            <a:t>Perlu perhatian khusus agar dapat mendeskripsikan karakter dari suatu material granular</a:t>
          </a:r>
        </a:p>
      </dgm:t>
    </dgm:pt>
    <dgm:pt modelId="{4082A1A2-10FE-43CE-B9A8-0C7F0FEDA5D0}" type="parTrans" cxnId="{86142E24-5DDF-45E6-A628-63949CFB1132}">
      <dgm:prSet/>
      <dgm:spPr/>
      <dgm:t>
        <a:bodyPr/>
        <a:lstStyle/>
        <a:p>
          <a:endParaRPr lang="en-US"/>
        </a:p>
      </dgm:t>
    </dgm:pt>
    <dgm:pt modelId="{57668B9F-15FA-4E3C-A132-F41032CD545F}" type="sibTrans" cxnId="{86142E24-5DDF-45E6-A628-63949CFB1132}">
      <dgm:prSet/>
      <dgm:spPr/>
      <dgm:t>
        <a:bodyPr/>
        <a:lstStyle/>
        <a:p>
          <a:endParaRPr lang="en-US"/>
        </a:p>
      </dgm:t>
    </dgm:pt>
    <dgm:pt modelId="{0DE0D4BA-27E0-4890-9DF5-ED5F8F7D1A40}">
      <dgm:prSet/>
      <dgm:spPr/>
      <dgm:t>
        <a:bodyPr/>
        <a:lstStyle/>
        <a:p>
          <a:r>
            <a:rPr lang="en-US"/>
            <a:t>Penggunaan pasir sebagai salah satu media granular</a:t>
          </a:r>
        </a:p>
      </dgm:t>
    </dgm:pt>
    <dgm:pt modelId="{4F5C51BA-0C2C-4935-A952-202EDB29DD8D}" type="parTrans" cxnId="{62F9344A-70C0-4E82-BF85-25A0145DBE99}">
      <dgm:prSet/>
      <dgm:spPr/>
      <dgm:t>
        <a:bodyPr/>
        <a:lstStyle/>
        <a:p>
          <a:endParaRPr lang="en-US"/>
        </a:p>
      </dgm:t>
    </dgm:pt>
    <dgm:pt modelId="{4389070F-784F-49BF-B6ED-C70EBE061809}" type="sibTrans" cxnId="{62F9344A-70C0-4E82-BF85-25A0145DBE99}">
      <dgm:prSet/>
      <dgm:spPr/>
      <dgm:t>
        <a:bodyPr/>
        <a:lstStyle/>
        <a:p>
          <a:endParaRPr lang="en-US"/>
        </a:p>
      </dgm:t>
    </dgm:pt>
    <dgm:pt modelId="{AB8773D1-5080-4578-AF44-1ED8CF077CA4}" type="pres">
      <dgm:prSet presAssocID="{2CC1B368-BF13-40AE-B802-4EF11925D512}" presName="diagram" presStyleCnt="0">
        <dgm:presLayoutVars>
          <dgm:dir/>
          <dgm:resizeHandles val="exact"/>
        </dgm:presLayoutVars>
      </dgm:prSet>
      <dgm:spPr/>
    </dgm:pt>
    <dgm:pt modelId="{EC52AF09-F958-4AD0-92EE-DEE24814AC0B}" type="pres">
      <dgm:prSet presAssocID="{BD0737FE-29F9-48B9-9636-72C610FC9A70}" presName="node" presStyleLbl="node1" presStyleIdx="0" presStyleCnt="4">
        <dgm:presLayoutVars>
          <dgm:bulletEnabled val="1"/>
        </dgm:presLayoutVars>
      </dgm:prSet>
      <dgm:spPr/>
    </dgm:pt>
    <dgm:pt modelId="{667F0E25-FA77-4428-884D-6DFBA5179A93}" type="pres">
      <dgm:prSet presAssocID="{57E82291-5BC5-4B89-814D-FA67C18EA65E}" presName="sibTrans" presStyleLbl="sibTrans2D1" presStyleIdx="0" presStyleCnt="3"/>
      <dgm:spPr/>
    </dgm:pt>
    <dgm:pt modelId="{90CD32CB-8D47-4081-B5C7-20C2C73FD496}" type="pres">
      <dgm:prSet presAssocID="{57E82291-5BC5-4B89-814D-FA67C18EA65E}" presName="connectorText" presStyleLbl="sibTrans2D1" presStyleIdx="0" presStyleCnt="3"/>
      <dgm:spPr/>
    </dgm:pt>
    <dgm:pt modelId="{C403127A-1244-42EE-8DD0-1C9D0C2E8361}" type="pres">
      <dgm:prSet presAssocID="{F2095963-7FFF-4EE9-86A1-141B9FDA57C1}" presName="node" presStyleLbl="node1" presStyleIdx="1" presStyleCnt="4">
        <dgm:presLayoutVars>
          <dgm:bulletEnabled val="1"/>
        </dgm:presLayoutVars>
      </dgm:prSet>
      <dgm:spPr/>
    </dgm:pt>
    <dgm:pt modelId="{78773B6F-F3A0-422A-AAD9-3048466F8F91}" type="pres">
      <dgm:prSet presAssocID="{A5E9FFBC-2491-4B61-A8A2-6A1D968ADC4E}" presName="sibTrans" presStyleLbl="sibTrans2D1" presStyleIdx="1" presStyleCnt="3"/>
      <dgm:spPr/>
    </dgm:pt>
    <dgm:pt modelId="{E291C1AD-9D27-4557-BFBA-2EC07D551D6C}" type="pres">
      <dgm:prSet presAssocID="{A5E9FFBC-2491-4B61-A8A2-6A1D968ADC4E}" presName="connectorText" presStyleLbl="sibTrans2D1" presStyleIdx="1" presStyleCnt="3"/>
      <dgm:spPr/>
    </dgm:pt>
    <dgm:pt modelId="{78931E67-17C9-48AF-A43A-5A4D90C70409}" type="pres">
      <dgm:prSet presAssocID="{45FBFD7C-AFBD-4602-9CFD-A0CF20EF6E04}" presName="node" presStyleLbl="node1" presStyleIdx="2" presStyleCnt="4">
        <dgm:presLayoutVars>
          <dgm:bulletEnabled val="1"/>
        </dgm:presLayoutVars>
      </dgm:prSet>
      <dgm:spPr/>
    </dgm:pt>
    <dgm:pt modelId="{73E81BC8-B828-466E-B296-E7827E547D32}" type="pres">
      <dgm:prSet presAssocID="{57668B9F-15FA-4E3C-A132-F41032CD545F}" presName="sibTrans" presStyleLbl="sibTrans2D1" presStyleIdx="2" presStyleCnt="3"/>
      <dgm:spPr/>
    </dgm:pt>
    <dgm:pt modelId="{B52CEEB9-05B1-4CF0-AA64-181E8B9BD06A}" type="pres">
      <dgm:prSet presAssocID="{57668B9F-15FA-4E3C-A132-F41032CD545F}" presName="connectorText" presStyleLbl="sibTrans2D1" presStyleIdx="2" presStyleCnt="3"/>
      <dgm:spPr/>
    </dgm:pt>
    <dgm:pt modelId="{A37C06FD-ACEC-4E86-BF72-600CE51B8436}" type="pres">
      <dgm:prSet presAssocID="{0DE0D4BA-27E0-4890-9DF5-ED5F8F7D1A40}" presName="node" presStyleLbl="node1" presStyleIdx="3" presStyleCnt="4">
        <dgm:presLayoutVars>
          <dgm:bulletEnabled val="1"/>
        </dgm:presLayoutVars>
      </dgm:prSet>
      <dgm:spPr/>
    </dgm:pt>
  </dgm:ptLst>
  <dgm:cxnLst>
    <dgm:cxn modelId="{29CE5105-9D90-4F68-AFB1-F95D9EC55278}" type="presOf" srcId="{A5E9FFBC-2491-4B61-A8A2-6A1D968ADC4E}" destId="{E291C1AD-9D27-4557-BFBA-2EC07D551D6C}" srcOrd="1" destOrd="0" presId="urn:microsoft.com/office/officeart/2005/8/layout/process5"/>
    <dgm:cxn modelId="{79557007-E7BD-4164-81C8-A3028284DF5A}" type="presOf" srcId="{BD0737FE-29F9-48B9-9636-72C610FC9A70}" destId="{EC52AF09-F958-4AD0-92EE-DEE24814AC0B}" srcOrd="0" destOrd="0" presId="urn:microsoft.com/office/officeart/2005/8/layout/process5"/>
    <dgm:cxn modelId="{86142E24-5DDF-45E6-A628-63949CFB1132}" srcId="{2CC1B368-BF13-40AE-B802-4EF11925D512}" destId="{45FBFD7C-AFBD-4602-9CFD-A0CF20EF6E04}" srcOrd="2" destOrd="0" parTransId="{4082A1A2-10FE-43CE-B9A8-0C7F0FEDA5D0}" sibTransId="{57668B9F-15FA-4E3C-A132-F41032CD545F}"/>
    <dgm:cxn modelId="{A89A8736-7B65-4AA0-BAE9-9480D97230A3}" type="presOf" srcId="{57E82291-5BC5-4B89-814D-FA67C18EA65E}" destId="{667F0E25-FA77-4428-884D-6DFBA5179A93}" srcOrd="0" destOrd="0" presId="urn:microsoft.com/office/officeart/2005/8/layout/process5"/>
    <dgm:cxn modelId="{A1FC8147-11C1-4982-833B-BC2071CBBF44}" type="presOf" srcId="{57668B9F-15FA-4E3C-A132-F41032CD545F}" destId="{B52CEEB9-05B1-4CF0-AA64-181E8B9BD06A}" srcOrd="1" destOrd="0" presId="urn:microsoft.com/office/officeart/2005/8/layout/process5"/>
    <dgm:cxn modelId="{62F9344A-70C0-4E82-BF85-25A0145DBE99}" srcId="{2CC1B368-BF13-40AE-B802-4EF11925D512}" destId="{0DE0D4BA-27E0-4890-9DF5-ED5F8F7D1A40}" srcOrd="3" destOrd="0" parTransId="{4F5C51BA-0C2C-4935-A952-202EDB29DD8D}" sibTransId="{4389070F-784F-49BF-B6ED-C70EBE061809}"/>
    <dgm:cxn modelId="{33AF8976-B828-4D12-A959-5B83548A4310}" type="presOf" srcId="{F2095963-7FFF-4EE9-86A1-141B9FDA57C1}" destId="{C403127A-1244-42EE-8DD0-1C9D0C2E8361}" srcOrd="0" destOrd="0" presId="urn:microsoft.com/office/officeart/2005/8/layout/process5"/>
    <dgm:cxn modelId="{0A0C007B-BB89-449B-BA89-4A7697F9001D}" type="presOf" srcId="{A5E9FFBC-2491-4B61-A8A2-6A1D968ADC4E}" destId="{78773B6F-F3A0-422A-AAD9-3048466F8F91}" srcOrd="0" destOrd="0" presId="urn:microsoft.com/office/officeart/2005/8/layout/process5"/>
    <dgm:cxn modelId="{7576AB89-C1CD-44DA-82BC-D2A77228B8C5}" type="presOf" srcId="{0DE0D4BA-27E0-4890-9DF5-ED5F8F7D1A40}" destId="{A37C06FD-ACEC-4E86-BF72-600CE51B8436}" srcOrd="0" destOrd="0" presId="urn:microsoft.com/office/officeart/2005/8/layout/process5"/>
    <dgm:cxn modelId="{E025D389-F0DE-4E5C-8151-F00BA33B36D5}" srcId="{2CC1B368-BF13-40AE-B802-4EF11925D512}" destId="{F2095963-7FFF-4EE9-86A1-141B9FDA57C1}" srcOrd="1" destOrd="0" parTransId="{C9C8A7E6-FA4B-4F58-99E7-952184857D49}" sibTransId="{A5E9FFBC-2491-4B61-A8A2-6A1D968ADC4E}"/>
    <dgm:cxn modelId="{570125B7-8665-4A6D-B66A-794EB9226C68}" type="presOf" srcId="{57668B9F-15FA-4E3C-A132-F41032CD545F}" destId="{73E81BC8-B828-466E-B296-E7827E547D32}" srcOrd="0" destOrd="0" presId="urn:microsoft.com/office/officeart/2005/8/layout/process5"/>
    <dgm:cxn modelId="{9DC0B5C5-8291-4BBE-A978-9481438A6DC9}" srcId="{2CC1B368-BF13-40AE-B802-4EF11925D512}" destId="{BD0737FE-29F9-48B9-9636-72C610FC9A70}" srcOrd="0" destOrd="0" parTransId="{70D2D89E-AC92-452C-8B1B-AE40581FDB92}" sibTransId="{57E82291-5BC5-4B89-814D-FA67C18EA65E}"/>
    <dgm:cxn modelId="{3B94BCE1-67A5-4453-8AB5-8F33D97E344D}" type="presOf" srcId="{2CC1B368-BF13-40AE-B802-4EF11925D512}" destId="{AB8773D1-5080-4578-AF44-1ED8CF077CA4}" srcOrd="0" destOrd="0" presId="urn:microsoft.com/office/officeart/2005/8/layout/process5"/>
    <dgm:cxn modelId="{7786FFE4-43AB-4B13-909E-F02BDB65BC76}" type="presOf" srcId="{45FBFD7C-AFBD-4602-9CFD-A0CF20EF6E04}" destId="{78931E67-17C9-48AF-A43A-5A4D90C70409}" srcOrd="0" destOrd="0" presId="urn:microsoft.com/office/officeart/2005/8/layout/process5"/>
    <dgm:cxn modelId="{226CECF5-FDF6-4563-92BF-C00D38603787}" type="presOf" srcId="{57E82291-5BC5-4B89-814D-FA67C18EA65E}" destId="{90CD32CB-8D47-4081-B5C7-20C2C73FD496}" srcOrd="1" destOrd="0" presId="urn:microsoft.com/office/officeart/2005/8/layout/process5"/>
    <dgm:cxn modelId="{867F18A8-0829-4E36-B76C-3DD504779F82}" type="presParOf" srcId="{AB8773D1-5080-4578-AF44-1ED8CF077CA4}" destId="{EC52AF09-F958-4AD0-92EE-DEE24814AC0B}" srcOrd="0" destOrd="0" presId="urn:microsoft.com/office/officeart/2005/8/layout/process5"/>
    <dgm:cxn modelId="{61CD2187-D672-4688-9E4B-9EFD1229695B}" type="presParOf" srcId="{AB8773D1-5080-4578-AF44-1ED8CF077CA4}" destId="{667F0E25-FA77-4428-884D-6DFBA5179A93}" srcOrd="1" destOrd="0" presId="urn:microsoft.com/office/officeart/2005/8/layout/process5"/>
    <dgm:cxn modelId="{F487EBF3-F94A-44CE-9834-AF866B764C42}" type="presParOf" srcId="{667F0E25-FA77-4428-884D-6DFBA5179A93}" destId="{90CD32CB-8D47-4081-B5C7-20C2C73FD496}" srcOrd="0" destOrd="0" presId="urn:microsoft.com/office/officeart/2005/8/layout/process5"/>
    <dgm:cxn modelId="{09304C6D-634C-4F80-A5E5-19B40A33FDBD}" type="presParOf" srcId="{AB8773D1-5080-4578-AF44-1ED8CF077CA4}" destId="{C403127A-1244-42EE-8DD0-1C9D0C2E8361}" srcOrd="2" destOrd="0" presId="urn:microsoft.com/office/officeart/2005/8/layout/process5"/>
    <dgm:cxn modelId="{18283466-4120-4E18-AC3E-04CCFD130DE4}" type="presParOf" srcId="{AB8773D1-5080-4578-AF44-1ED8CF077CA4}" destId="{78773B6F-F3A0-422A-AAD9-3048466F8F91}" srcOrd="3" destOrd="0" presId="urn:microsoft.com/office/officeart/2005/8/layout/process5"/>
    <dgm:cxn modelId="{C90E9D02-5945-435D-9E11-C4547FDCF6DB}" type="presParOf" srcId="{78773B6F-F3A0-422A-AAD9-3048466F8F91}" destId="{E291C1AD-9D27-4557-BFBA-2EC07D551D6C}" srcOrd="0" destOrd="0" presId="urn:microsoft.com/office/officeart/2005/8/layout/process5"/>
    <dgm:cxn modelId="{830487AD-AD89-4A46-9A90-5F8C742F8F60}" type="presParOf" srcId="{AB8773D1-5080-4578-AF44-1ED8CF077CA4}" destId="{78931E67-17C9-48AF-A43A-5A4D90C70409}" srcOrd="4" destOrd="0" presId="urn:microsoft.com/office/officeart/2005/8/layout/process5"/>
    <dgm:cxn modelId="{8370495C-AF2D-4EDF-82C5-E04A8717E39F}" type="presParOf" srcId="{AB8773D1-5080-4578-AF44-1ED8CF077CA4}" destId="{73E81BC8-B828-466E-B296-E7827E547D32}" srcOrd="5" destOrd="0" presId="urn:microsoft.com/office/officeart/2005/8/layout/process5"/>
    <dgm:cxn modelId="{0F1F57CD-B587-46B0-9660-E93D0929158B}" type="presParOf" srcId="{73E81BC8-B828-466E-B296-E7827E547D32}" destId="{B52CEEB9-05B1-4CF0-AA64-181E8B9BD06A}" srcOrd="0" destOrd="0" presId="urn:microsoft.com/office/officeart/2005/8/layout/process5"/>
    <dgm:cxn modelId="{7B35F184-8452-41DE-B9DB-6631AB70DD42}" type="presParOf" srcId="{AB8773D1-5080-4578-AF44-1ED8CF077CA4}" destId="{A37C06FD-ACEC-4E86-BF72-600CE51B8436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A8BE0F-63C2-41F3-A47D-1C685CA5C6D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0DA02-B674-4F9D-BFDB-9B9BCDF35FD4}">
      <dgm:prSet/>
      <dgm:spPr/>
      <dgm:t>
        <a:bodyPr/>
        <a:lstStyle/>
        <a:p>
          <a:r>
            <a:rPr lang="en-US" dirty="0"/>
            <a:t>Batasan </a:t>
          </a:r>
          <a:r>
            <a:rPr lang="en-US" dirty="0" err="1"/>
            <a:t>Masalah</a:t>
          </a:r>
          <a:endParaRPr lang="en-US" dirty="0"/>
        </a:p>
      </dgm:t>
    </dgm:pt>
    <dgm:pt modelId="{9583D2D8-E063-4FD6-A783-8AA21327C382}" type="parTrans" cxnId="{48C944A7-144A-4138-8D75-78371EE11D2D}">
      <dgm:prSet/>
      <dgm:spPr/>
      <dgm:t>
        <a:bodyPr/>
        <a:lstStyle/>
        <a:p>
          <a:endParaRPr lang="en-US"/>
        </a:p>
      </dgm:t>
    </dgm:pt>
    <dgm:pt modelId="{ABB66B25-A06C-4E20-A1EA-708FACEA09D3}" type="sibTrans" cxnId="{48C944A7-144A-4138-8D75-78371EE11D2D}">
      <dgm:prSet/>
      <dgm:spPr/>
      <dgm:t>
        <a:bodyPr/>
        <a:lstStyle/>
        <a:p>
          <a:endParaRPr lang="en-US"/>
        </a:p>
      </dgm:t>
    </dgm:pt>
    <dgm:pt modelId="{7E6D205F-8CF5-4796-8249-19E82E187192}">
      <dgm:prSet/>
      <dgm:spPr/>
      <dgm:t>
        <a:bodyPr/>
        <a:lstStyle/>
        <a:p>
          <a:pPr>
            <a:buFont typeface="+mj-lt"/>
            <a:buAutoNum type="arabicPeriod"/>
          </a:pPr>
          <a:r>
            <a:rPr lang="id-ID" dirty="0"/>
            <a:t>Material granular yang digunakan berupa pasir dengan tiga sampel berbeda</a:t>
          </a:r>
          <a:endParaRPr lang="en-US" dirty="0"/>
        </a:p>
      </dgm:t>
    </dgm:pt>
    <dgm:pt modelId="{DED94BCB-B3CB-48CC-8956-5A6FC88CEE77}" type="parTrans" cxnId="{3F766A97-8ED1-4CD3-AF8D-5E2EAFF13751}">
      <dgm:prSet/>
      <dgm:spPr/>
      <dgm:t>
        <a:bodyPr/>
        <a:lstStyle/>
        <a:p>
          <a:endParaRPr lang="en-US"/>
        </a:p>
      </dgm:t>
    </dgm:pt>
    <dgm:pt modelId="{C60B57AC-F091-4023-807A-7F2E09A217E5}" type="sibTrans" cxnId="{3F766A97-8ED1-4CD3-AF8D-5E2EAFF1375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3E487C6-3B7B-48E9-A00A-60DA2A4F5017}">
          <dgm:prSet/>
          <dgm:spPr/>
          <dgm:t>
            <a:bodyPr/>
            <a:lstStyle/>
            <a:p>
              <a:pPr>
                <a:buFont typeface="+mj-lt"/>
                <a:buAutoNum type="arabicPeriod"/>
              </a:pPr>
              <a:r>
                <a:rPr lang="id-ID" dirty="0"/>
                <a:t>Suhu yang digunakan untuk mengeringkan pasir antara lain </a:t>
              </a:r>
              <a14:m>
                <m:oMath xmlns:m="http://schemas.openxmlformats.org/officeDocument/2006/math">
                  <m:r>
                    <a:rPr lang="id-ID" i="1">
                      <a:latin typeface="Cambria Math" panose="02040503050406030204" pitchFamily="18" charset="0"/>
                    </a:rPr>
                    <m:t>200℃</m:t>
                  </m:r>
                </m:oMath>
              </a14:m>
              <a:r>
                <a:rPr lang="id-ID" dirty="0"/>
                <a:t>, </a:t>
              </a:r>
              <a14:m>
                <m:oMath xmlns:m="http://schemas.openxmlformats.org/officeDocument/2006/math">
                  <m:r>
                    <a:rPr lang="id-ID" i="1">
                      <a:latin typeface="Cambria Math" panose="02040503050406030204" pitchFamily="18" charset="0"/>
                    </a:rPr>
                    <m:t>150℃</m:t>
                  </m:r>
                </m:oMath>
              </a14:m>
              <a:r>
                <a:rPr lang="id-ID" dirty="0"/>
                <a:t>, dan </a:t>
              </a:r>
              <a14:m>
                <m:oMath xmlns:m="http://schemas.openxmlformats.org/officeDocument/2006/math">
                  <m:r>
                    <a:rPr lang="id-ID" i="1">
                      <a:latin typeface="Cambria Math" panose="02040503050406030204" pitchFamily="18" charset="0"/>
                    </a:rPr>
                    <m:t>100℃</m:t>
                  </m:r>
                </m:oMath>
              </a14:m>
              <a:endParaRPr lang="en-US" dirty="0"/>
            </a:p>
          </dgm:t>
        </dgm:pt>
      </mc:Choice>
      <mc:Fallback xmlns="">
        <dgm:pt modelId="{73E487C6-3B7B-48E9-A00A-60DA2A4F5017}">
          <dgm:prSet/>
          <dgm:spPr/>
          <dgm:t>
            <a:bodyPr/>
            <a:lstStyle/>
            <a:p>
              <a:pPr>
                <a:buFont typeface="+mj-lt"/>
                <a:buAutoNum type="arabicPeriod"/>
              </a:pPr>
              <a:r>
                <a:rPr lang="id-ID" dirty="0"/>
                <a:t>Suhu yang digunakan untuk mengeringkan pasir antara lain </a:t>
              </a:r>
              <a:r>
                <a:rPr lang="id-ID" i="0"/>
                <a:t>200℃</a:t>
              </a:r>
              <a:r>
                <a:rPr lang="id-ID" dirty="0"/>
                <a:t>, </a:t>
              </a:r>
              <a:r>
                <a:rPr lang="id-ID" i="0"/>
                <a:t>150℃</a:t>
              </a:r>
              <a:r>
                <a:rPr lang="id-ID" dirty="0"/>
                <a:t>, dan </a:t>
              </a:r>
              <a:r>
                <a:rPr lang="id-ID" i="0"/>
                <a:t>100℃</a:t>
              </a:r>
              <a:endParaRPr lang="en-US" dirty="0"/>
            </a:p>
          </dgm:t>
        </dgm:pt>
      </mc:Fallback>
    </mc:AlternateContent>
    <dgm:pt modelId="{3AD8D90C-D242-48F1-A0FD-2BD3C8FCF7C9}" type="parTrans" cxnId="{B14F6217-B8D7-4461-B90E-1DB296C1C063}">
      <dgm:prSet/>
      <dgm:spPr/>
      <dgm:t>
        <a:bodyPr/>
        <a:lstStyle/>
        <a:p>
          <a:endParaRPr lang="en-US"/>
        </a:p>
      </dgm:t>
    </dgm:pt>
    <dgm:pt modelId="{B2B6F5C4-2CF8-4206-B9CB-E17A90FE96CC}" type="sibTrans" cxnId="{B14F6217-B8D7-4461-B90E-1DB296C1C063}">
      <dgm:prSet/>
      <dgm:spPr/>
      <dgm:t>
        <a:bodyPr/>
        <a:lstStyle/>
        <a:p>
          <a:endParaRPr lang="en-US"/>
        </a:p>
      </dgm:t>
    </dgm:pt>
    <dgm:pt modelId="{D995A98A-B873-42C6-825E-95242C571813}">
      <dgm:prSet/>
      <dgm:spPr/>
      <dgm:t>
        <a:bodyPr/>
        <a:lstStyle/>
        <a:p>
          <a:pPr>
            <a:buFont typeface="+mj-lt"/>
            <a:buAutoNum type="arabicPeriod"/>
          </a:pPr>
          <a:r>
            <a:rPr lang="id-ID" dirty="0"/>
            <a:t>Pengeringan pasir dilakukan menggunakan oven dengan memancarkan panas hanya dari atas sebagai representasi pemanasan dari sinar matahari</a:t>
          </a:r>
          <a:endParaRPr lang="en-US" dirty="0"/>
        </a:p>
      </dgm:t>
    </dgm:pt>
    <dgm:pt modelId="{446203BA-6487-4067-AF63-333E8C6B03AE}" type="parTrans" cxnId="{B873A326-769A-405A-ACCB-3756F5E5ACF6}">
      <dgm:prSet/>
      <dgm:spPr/>
      <dgm:t>
        <a:bodyPr/>
        <a:lstStyle/>
        <a:p>
          <a:endParaRPr lang="en-US"/>
        </a:p>
      </dgm:t>
    </dgm:pt>
    <dgm:pt modelId="{82324308-4BF3-4E69-BF6B-896E78344701}" type="sibTrans" cxnId="{B873A326-769A-405A-ACCB-3756F5E5ACF6}">
      <dgm:prSet/>
      <dgm:spPr/>
      <dgm:t>
        <a:bodyPr/>
        <a:lstStyle/>
        <a:p>
          <a:endParaRPr lang="en-US"/>
        </a:p>
      </dgm:t>
    </dgm:pt>
    <dgm:pt modelId="{576FFE0D-4DDD-4770-83C9-010A4A5B8568}">
      <dgm:prSet/>
      <dgm:spPr/>
      <dgm:t>
        <a:bodyPr/>
        <a:lstStyle/>
        <a:p>
          <a:pPr>
            <a:buFont typeface="+mj-lt"/>
            <a:buAutoNum type="arabicPeriod"/>
          </a:pPr>
          <a:r>
            <a:rPr lang="id-ID" dirty="0"/>
            <a:t>Pengambilan citra dilakukan dalam kondisi ruang gelap dan menggunakan penerangan berupa </a:t>
          </a:r>
          <a:r>
            <a:rPr lang="id-ID" i="1" dirty="0"/>
            <a:t>flash</a:t>
          </a:r>
          <a:r>
            <a:rPr lang="id-ID" dirty="0"/>
            <a:t> dari gawai yang digunakan</a:t>
          </a:r>
          <a:endParaRPr lang="en-US" dirty="0"/>
        </a:p>
      </dgm:t>
    </dgm:pt>
    <dgm:pt modelId="{A89BCAD0-B405-4C26-BFD1-19FF07C36F05}" type="parTrans" cxnId="{FC55F400-5195-46EF-883C-E21070E69C6E}">
      <dgm:prSet/>
      <dgm:spPr/>
      <dgm:t>
        <a:bodyPr/>
        <a:lstStyle/>
        <a:p>
          <a:endParaRPr lang="en-US"/>
        </a:p>
      </dgm:t>
    </dgm:pt>
    <dgm:pt modelId="{ABC1A8F2-2442-4E76-8A10-EBB947765E68}" type="sibTrans" cxnId="{FC55F400-5195-46EF-883C-E21070E69C6E}">
      <dgm:prSet/>
      <dgm:spPr/>
      <dgm:t>
        <a:bodyPr/>
        <a:lstStyle/>
        <a:p>
          <a:endParaRPr lang="en-US"/>
        </a:p>
      </dgm:t>
    </dgm:pt>
    <dgm:pt modelId="{1BC25CAD-148B-440A-BA4A-5C0C0CC5FCE0}" type="pres">
      <dgm:prSet presAssocID="{D1A8BE0F-63C2-41F3-A47D-1C685CA5C6DB}" presName="outerComposite" presStyleCnt="0">
        <dgm:presLayoutVars>
          <dgm:chMax val="5"/>
          <dgm:dir/>
          <dgm:resizeHandles val="exact"/>
        </dgm:presLayoutVars>
      </dgm:prSet>
      <dgm:spPr/>
    </dgm:pt>
    <dgm:pt modelId="{C7482ADD-969C-499C-A2D2-488D80B85387}" type="pres">
      <dgm:prSet presAssocID="{D1A8BE0F-63C2-41F3-A47D-1C685CA5C6DB}" presName="dummyMaxCanvas" presStyleCnt="0">
        <dgm:presLayoutVars/>
      </dgm:prSet>
      <dgm:spPr/>
    </dgm:pt>
    <dgm:pt modelId="{9AC27591-AD6A-413F-B53E-7B2FB8B41083}" type="pres">
      <dgm:prSet presAssocID="{D1A8BE0F-63C2-41F3-A47D-1C685CA5C6DB}" presName="OneNode_1" presStyleLbl="node1" presStyleIdx="0" presStyleCnt="1" custScaleY="170704">
        <dgm:presLayoutVars>
          <dgm:bulletEnabled val="1"/>
        </dgm:presLayoutVars>
      </dgm:prSet>
      <dgm:spPr/>
    </dgm:pt>
  </dgm:ptLst>
  <dgm:cxnLst>
    <dgm:cxn modelId="{FC55F400-5195-46EF-883C-E21070E69C6E}" srcId="{F490DA02-B674-4F9D-BFDB-9B9BCDF35FD4}" destId="{576FFE0D-4DDD-4770-83C9-010A4A5B8568}" srcOrd="3" destOrd="0" parTransId="{A89BCAD0-B405-4C26-BFD1-19FF07C36F05}" sibTransId="{ABC1A8F2-2442-4E76-8A10-EBB947765E68}"/>
    <dgm:cxn modelId="{36155B14-1876-4AFF-A402-509A585E6CB2}" type="presOf" srcId="{576FFE0D-4DDD-4770-83C9-010A4A5B8568}" destId="{9AC27591-AD6A-413F-B53E-7B2FB8B41083}" srcOrd="0" destOrd="4" presId="urn:microsoft.com/office/officeart/2005/8/layout/vProcess5"/>
    <dgm:cxn modelId="{B14F6217-B8D7-4461-B90E-1DB296C1C063}" srcId="{F490DA02-B674-4F9D-BFDB-9B9BCDF35FD4}" destId="{73E487C6-3B7B-48E9-A00A-60DA2A4F5017}" srcOrd="1" destOrd="0" parTransId="{3AD8D90C-D242-48F1-A0FD-2BD3C8FCF7C9}" sibTransId="{B2B6F5C4-2CF8-4206-B9CB-E17A90FE96CC}"/>
    <dgm:cxn modelId="{B873A326-769A-405A-ACCB-3756F5E5ACF6}" srcId="{F490DA02-B674-4F9D-BFDB-9B9BCDF35FD4}" destId="{D995A98A-B873-42C6-825E-95242C571813}" srcOrd="2" destOrd="0" parTransId="{446203BA-6487-4067-AF63-333E8C6B03AE}" sibTransId="{82324308-4BF3-4E69-BF6B-896E78344701}"/>
    <dgm:cxn modelId="{FE3E3766-7133-472E-A055-5DEE975AABBA}" type="presOf" srcId="{F490DA02-B674-4F9D-BFDB-9B9BCDF35FD4}" destId="{9AC27591-AD6A-413F-B53E-7B2FB8B41083}" srcOrd="0" destOrd="0" presId="urn:microsoft.com/office/officeart/2005/8/layout/vProcess5"/>
    <dgm:cxn modelId="{2E580252-DFFA-4DE9-8222-7D5F63A22AC0}" type="presOf" srcId="{D995A98A-B873-42C6-825E-95242C571813}" destId="{9AC27591-AD6A-413F-B53E-7B2FB8B41083}" srcOrd="0" destOrd="3" presId="urn:microsoft.com/office/officeart/2005/8/layout/vProcess5"/>
    <dgm:cxn modelId="{3F766A97-8ED1-4CD3-AF8D-5E2EAFF13751}" srcId="{F490DA02-B674-4F9D-BFDB-9B9BCDF35FD4}" destId="{7E6D205F-8CF5-4796-8249-19E82E187192}" srcOrd="0" destOrd="0" parTransId="{DED94BCB-B3CB-48CC-8956-5A6FC88CEE77}" sibTransId="{C60B57AC-F091-4023-807A-7F2E09A217E5}"/>
    <dgm:cxn modelId="{88328AA3-A4D2-4C9D-9E6D-B8B54B7BB74E}" type="presOf" srcId="{73E487C6-3B7B-48E9-A00A-60DA2A4F5017}" destId="{9AC27591-AD6A-413F-B53E-7B2FB8B41083}" srcOrd="0" destOrd="2" presId="urn:microsoft.com/office/officeart/2005/8/layout/vProcess5"/>
    <dgm:cxn modelId="{48C944A7-144A-4138-8D75-78371EE11D2D}" srcId="{D1A8BE0F-63C2-41F3-A47D-1C685CA5C6DB}" destId="{F490DA02-B674-4F9D-BFDB-9B9BCDF35FD4}" srcOrd="0" destOrd="0" parTransId="{9583D2D8-E063-4FD6-A783-8AA21327C382}" sibTransId="{ABB66B25-A06C-4E20-A1EA-708FACEA09D3}"/>
    <dgm:cxn modelId="{07CF27C1-B395-42B9-9917-17C1033971A6}" type="presOf" srcId="{7E6D205F-8CF5-4796-8249-19E82E187192}" destId="{9AC27591-AD6A-413F-B53E-7B2FB8B41083}" srcOrd="0" destOrd="1" presId="urn:microsoft.com/office/officeart/2005/8/layout/vProcess5"/>
    <dgm:cxn modelId="{2ED59AC7-5DEC-4B2A-BFC3-FC7249BD75C7}" type="presOf" srcId="{D1A8BE0F-63C2-41F3-A47D-1C685CA5C6DB}" destId="{1BC25CAD-148B-440A-BA4A-5C0C0CC5FCE0}" srcOrd="0" destOrd="0" presId="urn:microsoft.com/office/officeart/2005/8/layout/vProcess5"/>
    <dgm:cxn modelId="{0CF5E9FB-8A78-459B-BEDB-7C47C4433C51}" type="presParOf" srcId="{1BC25CAD-148B-440A-BA4A-5C0C0CC5FCE0}" destId="{C7482ADD-969C-499C-A2D2-488D80B85387}" srcOrd="0" destOrd="0" presId="urn:microsoft.com/office/officeart/2005/8/layout/vProcess5"/>
    <dgm:cxn modelId="{CB213D8E-8C78-4B9F-9BD1-FE693A6C246E}" type="presParOf" srcId="{1BC25CAD-148B-440A-BA4A-5C0C0CC5FCE0}" destId="{9AC27591-AD6A-413F-B53E-7B2FB8B41083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A8BE0F-63C2-41F3-A47D-1C685CA5C6D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0DA02-B674-4F9D-BFDB-9B9BCDF35FD4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583D2D8-E063-4FD6-A783-8AA21327C382}" type="parTrans" cxnId="{48C944A7-144A-4138-8D75-78371EE11D2D}">
      <dgm:prSet/>
      <dgm:spPr/>
      <dgm:t>
        <a:bodyPr/>
        <a:lstStyle/>
        <a:p>
          <a:endParaRPr lang="en-US"/>
        </a:p>
      </dgm:t>
    </dgm:pt>
    <dgm:pt modelId="{ABB66B25-A06C-4E20-A1EA-708FACEA09D3}" type="sibTrans" cxnId="{48C944A7-144A-4138-8D75-78371EE11D2D}">
      <dgm:prSet/>
      <dgm:spPr/>
      <dgm:t>
        <a:bodyPr/>
        <a:lstStyle/>
        <a:p>
          <a:endParaRPr lang="en-US"/>
        </a:p>
      </dgm:t>
    </dgm:pt>
    <dgm:pt modelId="{7E6D205F-8CF5-4796-8249-19E82E187192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DED94BCB-B3CB-48CC-8956-5A6FC88CEE77}" type="parTrans" cxnId="{3F766A97-8ED1-4CD3-AF8D-5E2EAFF13751}">
      <dgm:prSet/>
      <dgm:spPr/>
      <dgm:t>
        <a:bodyPr/>
        <a:lstStyle/>
        <a:p>
          <a:endParaRPr lang="en-US"/>
        </a:p>
      </dgm:t>
    </dgm:pt>
    <dgm:pt modelId="{C60B57AC-F091-4023-807A-7F2E09A217E5}" type="sibTrans" cxnId="{3F766A97-8ED1-4CD3-AF8D-5E2EAFF13751}">
      <dgm:prSet/>
      <dgm:spPr/>
      <dgm:t>
        <a:bodyPr/>
        <a:lstStyle/>
        <a:p>
          <a:endParaRPr lang="en-US"/>
        </a:p>
      </dgm:t>
    </dgm:pt>
    <dgm:pt modelId="{73E487C6-3B7B-48E9-A00A-60DA2A4F5017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3AD8D90C-D242-48F1-A0FD-2BD3C8FCF7C9}" type="parTrans" cxnId="{B14F6217-B8D7-4461-B90E-1DB296C1C063}">
      <dgm:prSet/>
      <dgm:spPr/>
      <dgm:t>
        <a:bodyPr/>
        <a:lstStyle/>
        <a:p>
          <a:endParaRPr lang="en-US"/>
        </a:p>
      </dgm:t>
    </dgm:pt>
    <dgm:pt modelId="{B2B6F5C4-2CF8-4206-B9CB-E17A90FE96CC}" type="sibTrans" cxnId="{B14F6217-B8D7-4461-B90E-1DB296C1C063}">
      <dgm:prSet/>
      <dgm:spPr/>
      <dgm:t>
        <a:bodyPr/>
        <a:lstStyle/>
        <a:p>
          <a:endParaRPr lang="en-US"/>
        </a:p>
      </dgm:t>
    </dgm:pt>
    <dgm:pt modelId="{D995A98A-B873-42C6-825E-95242C571813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446203BA-6487-4067-AF63-333E8C6B03AE}" type="parTrans" cxnId="{B873A326-769A-405A-ACCB-3756F5E5ACF6}">
      <dgm:prSet/>
      <dgm:spPr/>
      <dgm:t>
        <a:bodyPr/>
        <a:lstStyle/>
        <a:p>
          <a:endParaRPr lang="en-US"/>
        </a:p>
      </dgm:t>
    </dgm:pt>
    <dgm:pt modelId="{82324308-4BF3-4E69-BF6B-896E78344701}" type="sibTrans" cxnId="{B873A326-769A-405A-ACCB-3756F5E5ACF6}">
      <dgm:prSet/>
      <dgm:spPr/>
      <dgm:t>
        <a:bodyPr/>
        <a:lstStyle/>
        <a:p>
          <a:endParaRPr lang="en-US"/>
        </a:p>
      </dgm:t>
    </dgm:pt>
    <dgm:pt modelId="{576FFE0D-4DDD-4770-83C9-010A4A5B8568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A89BCAD0-B405-4C26-BFD1-19FF07C36F05}" type="parTrans" cxnId="{FC55F400-5195-46EF-883C-E21070E69C6E}">
      <dgm:prSet/>
      <dgm:spPr/>
      <dgm:t>
        <a:bodyPr/>
        <a:lstStyle/>
        <a:p>
          <a:endParaRPr lang="en-US"/>
        </a:p>
      </dgm:t>
    </dgm:pt>
    <dgm:pt modelId="{ABC1A8F2-2442-4E76-8A10-EBB947765E68}" type="sibTrans" cxnId="{FC55F400-5195-46EF-883C-E21070E69C6E}">
      <dgm:prSet/>
      <dgm:spPr/>
      <dgm:t>
        <a:bodyPr/>
        <a:lstStyle/>
        <a:p>
          <a:endParaRPr lang="en-US"/>
        </a:p>
      </dgm:t>
    </dgm:pt>
    <dgm:pt modelId="{1BC25CAD-148B-440A-BA4A-5C0C0CC5FCE0}" type="pres">
      <dgm:prSet presAssocID="{D1A8BE0F-63C2-41F3-A47D-1C685CA5C6DB}" presName="outerComposite" presStyleCnt="0">
        <dgm:presLayoutVars>
          <dgm:chMax val="5"/>
          <dgm:dir/>
          <dgm:resizeHandles val="exact"/>
        </dgm:presLayoutVars>
      </dgm:prSet>
      <dgm:spPr/>
    </dgm:pt>
    <dgm:pt modelId="{C7482ADD-969C-499C-A2D2-488D80B85387}" type="pres">
      <dgm:prSet presAssocID="{D1A8BE0F-63C2-41F3-A47D-1C685CA5C6DB}" presName="dummyMaxCanvas" presStyleCnt="0">
        <dgm:presLayoutVars/>
      </dgm:prSet>
      <dgm:spPr/>
    </dgm:pt>
    <dgm:pt modelId="{9AC27591-AD6A-413F-B53E-7B2FB8B41083}" type="pres">
      <dgm:prSet presAssocID="{D1A8BE0F-63C2-41F3-A47D-1C685CA5C6DB}" presName="OneNode_1" presStyleLbl="node1" presStyleIdx="0" presStyleCnt="1" custScaleY="170704">
        <dgm:presLayoutVars>
          <dgm:bulletEnabled val="1"/>
        </dgm:presLayoutVars>
      </dgm:prSet>
      <dgm:spPr/>
    </dgm:pt>
  </dgm:ptLst>
  <dgm:cxnLst>
    <dgm:cxn modelId="{FC55F400-5195-46EF-883C-E21070E69C6E}" srcId="{F490DA02-B674-4F9D-BFDB-9B9BCDF35FD4}" destId="{576FFE0D-4DDD-4770-83C9-010A4A5B8568}" srcOrd="3" destOrd="0" parTransId="{A89BCAD0-B405-4C26-BFD1-19FF07C36F05}" sibTransId="{ABC1A8F2-2442-4E76-8A10-EBB947765E68}"/>
    <dgm:cxn modelId="{36155B14-1876-4AFF-A402-509A585E6CB2}" type="presOf" srcId="{576FFE0D-4DDD-4770-83C9-010A4A5B8568}" destId="{9AC27591-AD6A-413F-B53E-7B2FB8B41083}" srcOrd="0" destOrd="4" presId="urn:microsoft.com/office/officeart/2005/8/layout/vProcess5"/>
    <dgm:cxn modelId="{B14F6217-B8D7-4461-B90E-1DB296C1C063}" srcId="{F490DA02-B674-4F9D-BFDB-9B9BCDF35FD4}" destId="{73E487C6-3B7B-48E9-A00A-60DA2A4F5017}" srcOrd="1" destOrd="0" parTransId="{3AD8D90C-D242-48F1-A0FD-2BD3C8FCF7C9}" sibTransId="{B2B6F5C4-2CF8-4206-B9CB-E17A90FE96CC}"/>
    <dgm:cxn modelId="{B873A326-769A-405A-ACCB-3756F5E5ACF6}" srcId="{F490DA02-B674-4F9D-BFDB-9B9BCDF35FD4}" destId="{D995A98A-B873-42C6-825E-95242C571813}" srcOrd="2" destOrd="0" parTransId="{446203BA-6487-4067-AF63-333E8C6B03AE}" sibTransId="{82324308-4BF3-4E69-BF6B-896E78344701}"/>
    <dgm:cxn modelId="{FE3E3766-7133-472E-A055-5DEE975AABBA}" type="presOf" srcId="{F490DA02-B674-4F9D-BFDB-9B9BCDF35FD4}" destId="{9AC27591-AD6A-413F-B53E-7B2FB8B41083}" srcOrd="0" destOrd="0" presId="urn:microsoft.com/office/officeart/2005/8/layout/vProcess5"/>
    <dgm:cxn modelId="{2E580252-DFFA-4DE9-8222-7D5F63A22AC0}" type="presOf" srcId="{D995A98A-B873-42C6-825E-95242C571813}" destId="{9AC27591-AD6A-413F-B53E-7B2FB8B41083}" srcOrd="0" destOrd="3" presId="urn:microsoft.com/office/officeart/2005/8/layout/vProcess5"/>
    <dgm:cxn modelId="{3F766A97-8ED1-4CD3-AF8D-5E2EAFF13751}" srcId="{F490DA02-B674-4F9D-BFDB-9B9BCDF35FD4}" destId="{7E6D205F-8CF5-4796-8249-19E82E187192}" srcOrd="0" destOrd="0" parTransId="{DED94BCB-B3CB-48CC-8956-5A6FC88CEE77}" sibTransId="{C60B57AC-F091-4023-807A-7F2E09A217E5}"/>
    <dgm:cxn modelId="{88328AA3-A4D2-4C9D-9E6D-B8B54B7BB74E}" type="presOf" srcId="{73E487C6-3B7B-48E9-A00A-60DA2A4F5017}" destId="{9AC27591-AD6A-413F-B53E-7B2FB8B41083}" srcOrd="0" destOrd="2" presId="urn:microsoft.com/office/officeart/2005/8/layout/vProcess5"/>
    <dgm:cxn modelId="{48C944A7-144A-4138-8D75-78371EE11D2D}" srcId="{D1A8BE0F-63C2-41F3-A47D-1C685CA5C6DB}" destId="{F490DA02-B674-4F9D-BFDB-9B9BCDF35FD4}" srcOrd="0" destOrd="0" parTransId="{9583D2D8-E063-4FD6-A783-8AA21327C382}" sibTransId="{ABB66B25-A06C-4E20-A1EA-708FACEA09D3}"/>
    <dgm:cxn modelId="{07CF27C1-B395-42B9-9917-17C1033971A6}" type="presOf" srcId="{7E6D205F-8CF5-4796-8249-19E82E187192}" destId="{9AC27591-AD6A-413F-B53E-7B2FB8B41083}" srcOrd="0" destOrd="1" presId="urn:microsoft.com/office/officeart/2005/8/layout/vProcess5"/>
    <dgm:cxn modelId="{2ED59AC7-5DEC-4B2A-BFC3-FC7249BD75C7}" type="presOf" srcId="{D1A8BE0F-63C2-41F3-A47D-1C685CA5C6DB}" destId="{1BC25CAD-148B-440A-BA4A-5C0C0CC5FCE0}" srcOrd="0" destOrd="0" presId="urn:microsoft.com/office/officeart/2005/8/layout/vProcess5"/>
    <dgm:cxn modelId="{0CF5E9FB-8A78-459B-BEDB-7C47C4433C51}" type="presParOf" srcId="{1BC25CAD-148B-440A-BA4A-5C0C0CC5FCE0}" destId="{C7482ADD-969C-499C-A2D2-488D80B85387}" srcOrd="0" destOrd="0" presId="urn:microsoft.com/office/officeart/2005/8/layout/vProcess5"/>
    <dgm:cxn modelId="{CB213D8E-8C78-4B9F-9BD1-FE693A6C246E}" type="presParOf" srcId="{1BC25CAD-148B-440A-BA4A-5C0C0CC5FCE0}" destId="{9AC27591-AD6A-413F-B53E-7B2FB8B41083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A8BE0F-63C2-41F3-A47D-1C685CA5C6D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16E3F8-E559-4850-867B-1B56D0B62888}">
      <dgm:prSet/>
      <dgm:spPr/>
      <dgm:t>
        <a:bodyPr/>
        <a:lstStyle/>
        <a:p>
          <a:pPr algn="l"/>
          <a:r>
            <a:rPr lang="en-US" dirty="0" err="1">
              <a:solidFill>
                <a:schemeClr val="bg1"/>
              </a:solidFill>
            </a:rPr>
            <a:t>Rumusan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Masalah</a:t>
          </a:r>
          <a:r>
            <a:rPr lang="en-US" dirty="0">
              <a:solidFill>
                <a:schemeClr val="bg1"/>
              </a:solidFill>
            </a:rPr>
            <a:t> </a:t>
          </a:r>
        </a:p>
        <a:p>
          <a:pPr algn="l"/>
          <a:r>
            <a:rPr lang="en-US" dirty="0">
              <a:solidFill>
                <a:schemeClr val="bg1"/>
              </a:solidFill>
            </a:rPr>
            <a:t>Bagaimana </a:t>
          </a:r>
          <a:r>
            <a:rPr lang="en-US" dirty="0" err="1">
              <a:solidFill>
                <a:schemeClr val="bg1"/>
              </a:solidFill>
            </a:rPr>
            <a:t>hubungan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antara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warna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pasir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 err="1">
              <a:solidFill>
                <a:schemeClr val="bg1"/>
              </a:solidFill>
            </a:rPr>
            <a:t>kandungan</a:t>
          </a:r>
          <a:r>
            <a:rPr lang="en-US" dirty="0">
              <a:solidFill>
                <a:schemeClr val="bg1"/>
              </a:solidFill>
            </a:rPr>
            <a:t> air, dan </a:t>
          </a:r>
          <a:r>
            <a:rPr lang="en-US" dirty="0" err="1">
              <a:solidFill>
                <a:schemeClr val="bg1"/>
              </a:solidFill>
            </a:rPr>
            <a:t>kestabilan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dari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bangunan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pasir</a:t>
          </a:r>
          <a:endParaRPr lang="en-US" dirty="0">
            <a:solidFill>
              <a:schemeClr val="bg1"/>
            </a:solidFill>
          </a:endParaRPr>
        </a:p>
      </dgm:t>
    </dgm:pt>
    <dgm:pt modelId="{80B2AB32-A53F-4F29-A8E7-80E419F61B7A}" type="parTrans" cxnId="{56E33864-6C8B-4757-AF2D-0080D529750C}">
      <dgm:prSet/>
      <dgm:spPr/>
      <dgm:t>
        <a:bodyPr/>
        <a:lstStyle/>
        <a:p>
          <a:endParaRPr lang="en-US"/>
        </a:p>
      </dgm:t>
    </dgm:pt>
    <dgm:pt modelId="{44C8833F-8E3A-44F2-B4D4-36920D5887CA}" type="sibTrans" cxnId="{56E33864-6C8B-4757-AF2D-0080D529750C}">
      <dgm:prSet/>
      <dgm:spPr/>
      <dgm:t>
        <a:bodyPr/>
        <a:lstStyle/>
        <a:p>
          <a:endParaRPr lang="en-US"/>
        </a:p>
      </dgm:t>
    </dgm:pt>
    <dgm:pt modelId="{1BC25CAD-148B-440A-BA4A-5C0C0CC5FCE0}" type="pres">
      <dgm:prSet presAssocID="{D1A8BE0F-63C2-41F3-A47D-1C685CA5C6DB}" presName="outerComposite" presStyleCnt="0">
        <dgm:presLayoutVars>
          <dgm:chMax val="5"/>
          <dgm:dir/>
          <dgm:resizeHandles val="exact"/>
        </dgm:presLayoutVars>
      </dgm:prSet>
      <dgm:spPr/>
    </dgm:pt>
    <dgm:pt modelId="{C7482ADD-969C-499C-A2D2-488D80B85387}" type="pres">
      <dgm:prSet presAssocID="{D1A8BE0F-63C2-41F3-A47D-1C685CA5C6DB}" presName="dummyMaxCanvas" presStyleCnt="0">
        <dgm:presLayoutVars/>
      </dgm:prSet>
      <dgm:spPr/>
    </dgm:pt>
    <dgm:pt modelId="{932AB726-A8AE-4C73-84EC-936EF528FA9B}" type="pres">
      <dgm:prSet presAssocID="{D1A8BE0F-63C2-41F3-A47D-1C685CA5C6DB}" presName="OneNode_1" presStyleLbl="node1" presStyleIdx="0" presStyleCnt="1" custScaleY="153127">
        <dgm:presLayoutVars>
          <dgm:bulletEnabled val="1"/>
        </dgm:presLayoutVars>
      </dgm:prSet>
      <dgm:spPr/>
    </dgm:pt>
  </dgm:ptLst>
  <dgm:cxnLst>
    <dgm:cxn modelId="{56E33864-6C8B-4757-AF2D-0080D529750C}" srcId="{D1A8BE0F-63C2-41F3-A47D-1C685CA5C6DB}" destId="{A216E3F8-E559-4850-867B-1B56D0B62888}" srcOrd="0" destOrd="0" parTransId="{80B2AB32-A53F-4F29-A8E7-80E419F61B7A}" sibTransId="{44C8833F-8E3A-44F2-B4D4-36920D5887CA}"/>
    <dgm:cxn modelId="{2ED59AC7-5DEC-4B2A-BFC3-FC7249BD75C7}" type="presOf" srcId="{D1A8BE0F-63C2-41F3-A47D-1C685CA5C6DB}" destId="{1BC25CAD-148B-440A-BA4A-5C0C0CC5FCE0}" srcOrd="0" destOrd="0" presId="urn:microsoft.com/office/officeart/2005/8/layout/vProcess5"/>
    <dgm:cxn modelId="{2CE58BD4-F1D1-4AEC-9CB6-80BEE77EA945}" type="presOf" srcId="{A216E3F8-E559-4850-867B-1B56D0B62888}" destId="{932AB726-A8AE-4C73-84EC-936EF528FA9B}" srcOrd="0" destOrd="0" presId="urn:microsoft.com/office/officeart/2005/8/layout/vProcess5"/>
    <dgm:cxn modelId="{0CF5E9FB-8A78-459B-BEDB-7C47C4433C51}" type="presParOf" srcId="{1BC25CAD-148B-440A-BA4A-5C0C0CC5FCE0}" destId="{C7482ADD-969C-499C-A2D2-488D80B85387}" srcOrd="0" destOrd="0" presId="urn:microsoft.com/office/officeart/2005/8/layout/vProcess5"/>
    <dgm:cxn modelId="{C52D02CD-3BFA-46B3-9749-05E07B40FB4B}" type="presParOf" srcId="{1BC25CAD-148B-440A-BA4A-5C0C0CC5FCE0}" destId="{932AB726-A8AE-4C73-84EC-936EF528FA9B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FBABE3A-A572-4A33-8E1A-7A8D00A7A2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C88B4D-ACB9-4079-97FB-19D97F1C4B8C}">
      <dgm:prSet/>
      <dgm:spPr/>
      <dgm:t>
        <a:bodyPr/>
        <a:lstStyle/>
        <a:p>
          <a:r>
            <a:rPr lang="id-ID"/>
            <a:t>Menentukan hubungan dan pengaruh warna pasir dengan kandungan air</a:t>
          </a:r>
          <a:endParaRPr lang="en-US" dirty="0"/>
        </a:p>
      </dgm:t>
    </dgm:pt>
    <dgm:pt modelId="{7B46507F-CFCB-4DD5-92DE-84CD7E4AC65D}" type="parTrans" cxnId="{E171A54C-3D89-4CE5-8D18-306571FB11EF}">
      <dgm:prSet/>
      <dgm:spPr/>
      <dgm:t>
        <a:bodyPr/>
        <a:lstStyle/>
        <a:p>
          <a:endParaRPr lang="en-US"/>
        </a:p>
      </dgm:t>
    </dgm:pt>
    <dgm:pt modelId="{CF7ECC42-2A44-447E-80F5-EE75789C9130}" type="sibTrans" cxnId="{E171A54C-3D89-4CE5-8D18-306571FB11EF}">
      <dgm:prSet/>
      <dgm:spPr/>
      <dgm:t>
        <a:bodyPr/>
        <a:lstStyle/>
        <a:p>
          <a:endParaRPr lang="en-US"/>
        </a:p>
      </dgm:t>
    </dgm:pt>
    <dgm:pt modelId="{4615B306-3B92-410D-A53B-335DEF3F72C2}">
      <dgm:prSet/>
      <dgm:spPr/>
      <dgm:t>
        <a:bodyPr/>
        <a:lstStyle/>
        <a:p>
          <a:pPr>
            <a:buFont typeface="+mj-lt"/>
            <a:buAutoNum type="arabicPeriod"/>
          </a:pPr>
          <a:r>
            <a:rPr lang="id-ID"/>
            <a:t>Menentukan hubungan dan pengaruh kandungan air dengan kohesifitas butiran</a:t>
          </a:r>
          <a:endParaRPr lang="en-US"/>
        </a:p>
      </dgm:t>
    </dgm:pt>
    <dgm:pt modelId="{49A5FCD1-89EA-4AE3-BFA1-16625FD4A5C9}" type="parTrans" cxnId="{7BFDA749-340F-4339-A5B8-02015CDE46E9}">
      <dgm:prSet/>
      <dgm:spPr/>
      <dgm:t>
        <a:bodyPr/>
        <a:lstStyle/>
        <a:p>
          <a:endParaRPr lang="en-US"/>
        </a:p>
      </dgm:t>
    </dgm:pt>
    <dgm:pt modelId="{0308EC55-BB28-4296-8F96-A5AE68AF09E2}" type="sibTrans" cxnId="{7BFDA749-340F-4339-A5B8-02015CDE46E9}">
      <dgm:prSet/>
      <dgm:spPr/>
      <dgm:t>
        <a:bodyPr/>
        <a:lstStyle/>
        <a:p>
          <a:endParaRPr lang="en-US"/>
        </a:p>
      </dgm:t>
    </dgm:pt>
    <dgm:pt modelId="{80C361FC-078A-41CB-8553-856159BAE7D1}">
      <dgm:prSet/>
      <dgm:spPr/>
      <dgm:t>
        <a:bodyPr/>
        <a:lstStyle/>
        <a:p>
          <a:pPr>
            <a:buFont typeface="+mj-lt"/>
            <a:buAutoNum type="arabicPeriod"/>
          </a:pPr>
          <a:r>
            <a:rPr lang="id-ID"/>
            <a:t>Menentukan hubungan dan pengaruh kohesifitas butiran dengan stabilitas bangunan pasir</a:t>
          </a:r>
          <a:endParaRPr lang="en-US"/>
        </a:p>
      </dgm:t>
    </dgm:pt>
    <dgm:pt modelId="{699ECEAD-2DDC-445D-B103-286A163B1779}" type="parTrans" cxnId="{3661B506-DC18-4F96-8A31-4B68A32CEF0A}">
      <dgm:prSet/>
      <dgm:spPr/>
      <dgm:t>
        <a:bodyPr/>
        <a:lstStyle/>
        <a:p>
          <a:endParaRPr lang="en-US"/>
        </a:p>
      </dgm:t>
    </dgm:pt>
    <dgm:pt modelId="{ECA22461-EBC8-4686-BA72-D4882FD03058}" type="sibTrans" cxnId="{3661B506-DC18-4F96-8A31-4B68A32CEF0A}">
      <dgm:prSet/>
      <dgm:spPr/>
      <dgm:t>
        <a:bodyPr/>
        <a:lstStyle/>
        <a:p>
          <a:endParaRPr lang="en-US"/>
        </a:p>
      </dgm:t>
    </dgm:pt>
    <dgm:pt modelId="{625EC7B9-9BC5-4606-9C2D-247B4B84269B}">
      <dgm:prSet/>
      <dgm:spPr/>
      <dgm:t>
        <a:bodyPr/>
        <a:lstStyle/>
        <a:p>
          <a:pPr>
            <a:buFont typeface="+mj-lt"/>
            <a:buAutoNum type="arabicPeriod"/>
          </a:pPr>
          <a:r>
            <a:rPr lang="id-ID"/>
            <a:t>Menentukan hubungan dan pengaruh antara warna pasir dengan stabilitas bangunan pasir</a:t>
          </a:r>
          <a:endParaRPr lang="en-US"/>
        </a:p>
      </dgm:t>
    </dgm:pt>
    <dgm:pt modelId="{E16CDF4B-7421-4878-A389-2C0E80B1D775}" type="parTrans" cxnId="{85460304-FFD0-407B-B9A8-66ABCF2CB545}">
      <dgm:prSet/>
      <dgm:spPr/>
      <dgm:t>
        <a:bodyPr/>
        <a:lstStyle/>
        <a:p>
          <a:endParaRPr lang="en-US"/>
        </a:p>
      </dgm:t>
    </dgm:pt>
    <dgm:pt modelId="{842C2691-A40C-4CB6-9E72-893F972138F8}" type="sibTrans" cxnId="{85460304-FFD0-407B-B9A8-66ABCF2CB545}">
      <dgm:prSet/>
      <dgm:spPr/>
      <dgm:t>
        <a:bodyPr/>
        <a:lstStyle/>
        <a:p>
          <a:endParaRPr lang="en-US"/>
        </a:p>
      </dgm:t>
    </dgm:pt>
    <dgm:pt modelId="{C3C7F580-C203-43A4-81ED-2E4706D655E9}">
      <dgm:prSet/>
      <dgm:spPr/>
      <dgm:t>
        <a:bodyPr/>
        <a:lstStyle/>
        <a:p>
          <a:pPr>
            <a:buFont typeface="+mj-lt"/>
            <a:buAutoNum type="arabicPeriod"/>
          </a:pPr>
          <a:r>
            <a:rPr lang="id-ID"/>
            <a:t>Fenomena mekanika apa yang terjadi seiring perubahan warna pasir terhadap stabilitas bangunan pasir</a:t>
          </a:r>
          <a:endParaRPr lang="en-US"/>
        </a:p>
      </dgm:t>
    </dgm:pt>
    <dgm:pt modelId="{976A9416-A091-48D5-89CC-CB4B6574389A}" type="parTrans" cxnId="{9287AA06-EF0B-4AED-BC2F-F88A89AA29A0}">
      <dgm:prSet/>
      <dgm:spPr/>
      <dgm:t>
        <a:bodyPr/>
        <a:lstStyle/>
        <a:p>
          <a:endParaRPr lang="en-US"/>
        </a:p>
      </dgm:t>
    </dgm:pt>
    <dgm:pt modelId="{A0DBCFE0-593E-4F12-8738-63526708734F}" type="sibTrans" cxnId="{9287AA06-EF0B-4AED-BC2F-F88A89AA29A0}">
      <dgm:prSet/>
      <dgm:spPr/>
      <dgm:t>
        <a:bodyPr/>
        <a:lstStyle/>
        <a:p>
          <a:endParaRPr lang="en-US"/>
        </a:p>
      </dgm:t>
    </dgm:pt>
    <dgm:pt modelId="{E620301A-5B8B-4305-8383-17B225594FA8}" type="pres">
      <dgm:prSet presAssocID="{4FBABE3A-A572-4A33-8E1A-7A8D00A7A2D8}" presName="linear" presStyleCnt="0">
        <dgm:presLayoutVars>
          <dgm:animLvl val="lvl"/>
          <dgm:resizeHandles val="exact"/>
        </dgm:presLayoutVars>
      </dgm:prSet>
      <dgm:spPr/>
    </dgm:pt>
    <dgm:pt modelId="{32921E87-796A-4BF2-9266-9E95C3CDD1E4}" type="pres">
      <dgm:prSet presAssocID="{27C88B4D-ACB9-4079-97FB-19D97F1C4B8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72990E6-67FF-4271-A9EC-7635EF7EC0FC}" type="pres">
      <dgm:prSet presAssocID="{CF7ECC42-2A44-447E-80F5-EE75789C9130}" presName="spacer" presStyleCnt="0"/>
      <dgm:spPr/>
    </dgm:pt>
    <dgm:pt modelId="{6606A2A4-3246-47FA-8EDF-1A2F7B02D434}" type="pres">
      <dgm:prSet presAssocID="{4615B306-3B92-410D-A53B-335DEF3F72C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44F7BDC-BC06-4D80-B14D-AFC6B1139923}" type="pres">
      <dgm:prSet presAssocID="{0308EC55-BB28-4296-8F96-A5AE68AF09E2}" presName="spacer" presStyleCnt="0"/>
      <dgm:spPr/>
    </dgm:pt>
    <dgm:pt modelId="{38CEA544-E725-4181-94C1-A1F3CF1968E6}" type="pres">
      <dgm:prSet presAssocID="{80C361FC-078A-41CB-8553-856159BAE7D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1A17AFD-337E-4129-8162-97B5561C5110}" type="pres">
      <dgm:prSet presAssocID="{ECA22461-EBC8-4686-BA72-D4882FD03058}" presName="spacer" presStyleCnt="0"/>
      <dgm:spPr/>
    </dgm:pt>
    <dgm:pt modelId="{E0A88481-1B73-4AED-87A4-1D35C0321A38}" type="pres">
      <dgm:prSet presAssocID="{625EC7B9-9BC5-4606-9C2D-247B4B84269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1B69E99-BD56-49F2-9977-B5E1BE7134A8}" type="pres">
      <dgm:prSet presAssocID="{842C2691-A40C-4CB6-9E72-893F972138F8}" presName="spacer" presStyleCnt="0"/>
      <dgm:spPr/>
    </dgm:pt>
    <dgm:pt modelId="{5E9117DE-D6A0-4F5C-9783-458D6F5C362A}" type="pres">
      <dgm:prSet presAssocID="{C3C7F580-C203-43A4-81ED-2E4706D655E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460304-FFD0-407B-B9A8-66ABCF2CB545}" srcId="{4FBABE3A-A572-4A33-8E1A-7A8D00A7A2D8}" destId="{625EC7B9-9BC5-4606-9C2D-247B4B84269B}" srcOrd="3" destOrd="0" parTransId="{E16CDF4B-7421-4878-A389-2C0E80B1D775}" sibTransId="{842C2691-A40C-4CB6-9E72-893F972138F8}"/>
    <dgm:cxn modelId="{9287AA06-EF0B-4AED-BC2F-F88A89AA29A0}" srcId="{4FBABE3A-A572-4A33-8E1A-7A8D00A7A2D8}" destId="{C3C7F580-C203-43A4-81ED-2E4706D655E9}" srcOrd="4" destOrd="0" parTransId="{976A9416-A091-48D5-89CC-CB4B6574389A}" sibTransId="{A0DBCFE0-593E-4F12-8738-63526708734F}"/>
    <dgm:cxn modelId="{3661B506-DC18-4F96-8A31-4B68A32CEF0A}" srcId="{4FBABE3A-A572-4A33-8E1A-7A8D00A7A2D8}" destId="{80C361FC-078A-41CB-8553-856159BAE7D1}" srcOrd="2" destOrd="0" parTransId="{699ECEAD-2DDC-445D-B103-286A163B1779}" sibTransId="{ECA22461-EBC8-4686-BA72-D4882FD03058}"/>
    <dgm:cxn modelId="{E970930C-EC32-4FFD-972B-CA79C72F9193}" type="presOf" srcId="{4615B306-3B92-410D-A53B-335DEF3F72C2}" destId="{6606A2A4-3246-47FA-8EDF-1A2F7B02D434}" srcOrd="0" destOrd="0" presId="urn:microsoft.com/office/officeart/2005/8/layout/vList2"/>
    <dgm:cxn modelId="{1DC67C38-8316-4562-85BA-F3A0E5E9BABD}" type="presOf" srcId="{4FBABE3A-A572-4A33-8E1A-7A8D00A7A2D8}" destId="{E620301A-5B8B-4305-8383-17B225594FA8}" srcOrd="0" destOrd="0" presId="urn:microsoft.com/office/officeart/2005/8/layout/vList2"/>
    <dgm:cxn modelId="{7BFDA749-340F-4339-A5B8-02015CDE46E9}" srcId="{4FBABE3A-A572-4A33-8E1A-7A8D00A7A2D8}" destId="{4615B306-3B92-410D-A53B-335DEF3F72C2}" srcOrd="1" destOrd="0" parTransId="{49A5FCD1-89EA-4AE3-BFA1-16625FD4A5C9}" sibTransId="{0308EC55-BB28-4296-8F96-A5AE68AF09E2}"/>
    <dgm:cxn modelId="{E171A54C-3D89-4CE5-8D18-306571FB11EF}" srcId="{4FBABE3A-A572-4A33-8E1A-7A8D00A7A2D8}" destId="{27C88B4D-ACB9-4079-97FB-19D97F1C4B8C}" srcOrd="0" destOrd="0" parTransId="{7B46507F-CFCB-4DD5-92DE-84CD7E4AC65D}" sibTransId="{CF7ECC42-2A44-447E-80F5-EE75789C9130}"/>
    <dgm:cxn modelId="{7FF80D78-2EB7-4DA9-9C8D-C2B807B02BE2}" type="presOf" srcId="{625EC7B9-9BC5-4606-9C2D-247B4B84269B}" destId="{E0A88481-1B73-4AED-87A4-1D35C0321A38}" srcOrd="0" destOrd="0" presId="urn:microsoft.com/office/officeart/2005/8/layout/vList2"/>
    <dgm:cxn modelId="{F743CFAC-CAE0-4119-BBF6-8A72627F361C}" type="presOf" srcId="{C3C7F580-C203-43A4-81ED-2E4706D655E9}" destId="{5E9117DE-D6A0-4F5C-9783-458D6F5C362A}" srcOrd="0" destOrd="0" presId="urn:microsoft.com/office/officeart/2005/8/layout/vList2"/>
    <dgm:cxn modelId="{05A382CD-F008-4CB7-9470-D2CBD747F3A9}" type="presOf" srcId="{27C88B4D-ACB9-4079-97FB-19D97F1C4B8C}" destId="{32921E87-796A-4BF2-9266-9E95C3CDD1E4}" srcOrd="0" destOrd="0" presId="urn:microsoft.com/office/officeart/2005/8/layout/vList2"/>
    <dgm:cxn modelId="{B8743BE2-3777-4A51-A90A-9C5386652960}" type="presOf" srcId="{80C361FC-078A-41CB-8553-856159BAE7D1}" destId="{38CEA544-E725-4181-94C1-A1F3CF1968E6}" srcOrd="0" destOrd="0" presId="urn:microsoft.com/office/officeart/2005/8/layout/vList2"/>
    <dgm:cxn modelId="{C479879C-E36E-43EA-8E1D-1A4B48955CDE}" type="presParOf" srcId="{E620301A-5B8B-4305-8383-17B225594FA8}" destId="{32921E87-796A-4BF2-9266-9E95C3CDD1E4}" srcOrd="0" destOrd="0" presId="urn:microsoft.com/office/officeart/2005/8/layout/vList2"/>
    <dgm:cxn modelId="{12228E25-DA80-4E41-B8E9-A0DFAD09831D}" type="presParOf" srcId="{E620301A-5B8B-4305-8383-17B225594FA8}" destId="{672990E6-67FF-4271-A9EC-7635EF7EC0FC}" srcOrd="1" destOrd="0" presId="urn:microsoft.com/office/officeart/2005/8/layout/vList2"/>
    <dgm:cxn modelId="{A00B77B8-8670-487E-84C8-3388E7DE3D26}" type="presParOf" srcId="{E620301A-5B8B-4305-8383-17B225594FA8}" destId="{6606A2A4-3246-47FA-8EDF-1A2F7B02D434}" srcOrd="2" destOrd="0" presId="urn:microsoft.com/office/officeart/2005/8/layout/vList2"/>
    <dgm:cxn modelId="{020CB495-E73A-4507-B56F-665A135C73B0}" type="presParOf" srcId="{E620301A-5B8B-4305-8383-17B225594FA8}" destId="{244F7BDC-BC06-4D80-B14D-AFC6B1139923}" srcOrd="3" destOrd="0" presId="urn:microsoft.com/office/officeart/2005/8/layout/vList2"/>
    <dgm:cxn modelId="{0911A1F2-10F4-4AEE-84DE-23FBB20D0A8D}" type="presParOf" srcId="{E620301A-5B8B-4305-8383-17B225594FA8}" destId="{38CEA544-E725-4181-94C1-A1F3CF1968E6}" srcOrd="4" destOrd="0" presId="urn:microsoft.com/office/officeart/2005/8/layout/vList2"/>
    <dgm:cxn modelId="{E1730F14-E24E-4559-971E-90BA862BC58A}" type="presParOf" srcId="{E620301A-5B8B-4305-8383-17B225594FA8}" destId="{D1A17AFD-337E-4129-8162-97B5561C5110}" srcOrd="5" destOrd="0" presId="urn:microsoft.com/office/officeart/2005/8/layout/vList2"/>
    <dgm:cxn modelId="{A1629B27-1459-4E45-AC2D-02864F152C86}" type="presParOf" srcId="{E620301A-5B8B-4305-8383-17B225594FA8}" destId="{E0A88481-1B73-4AED-87A4-1D35C0321A38}" srcOrd="6" destOrd="0" presId="urn:microsoft.com/office/officeart/2005/8/layout/vList2"/>
    <dgm:cxn modelId="{B27E77CE-57B5-4EE6-A82C-2CDB305AB274}" type="presParOf" srcId="{E620301A-5B8B-4305-8383-17B225594FA8}" destId="{71B69E99-BD56-49F2-9977-B5E1BE7134A8}" srcOrd="7" destOrd="0" presId="urn:microsoft.com/office/officeart/2005/8/layout/vList2"/>
    <dgm:cxn modelId="{91F642DF-787F-442C-9888-350F504D1E2E}" type="presParOf" srcId="{E620301A-5B8B-4305-8383-17B225594FA8}" destId="{5E9117DE-D6A0-4F5C-9783-458D6F5C362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1A8BE0F-63C2-41F3-A47D-1C685CA5C6D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16E3F8-E559-4850-867B-1B56D0B62888}">
      <dgm:prSet custT="1"/>
      <dgm:spPr/>
      <dgm:t>
        <a:bodyPr/>
        <a:lstStyle/>
        <a:p>
          <a:pPr algn="l"/>
          <a:r>
            <a:rPr lang="en-US" sz="1800" b="1" dirty="0" err="1">
              <a:solidFill>
                <a:schemeClr val="bg1"/>
              </a:solidFill>
            </a:rPr>
            <a:t>Pra-pengolaan</a:t>
          </a:r>
          <a:r>
            <a:rPr lang="en-US" sz="1800" b="1" dirty="0">
              <a:solidFill>
                <a:schemeClr val="bg1"/>
              </a:solidFill>
            </a:rPr>
            <a:t> Data </a:t>
          </a:r>
        </a:p>
        <a:p>
          <a:pPr algn="l"/>
          <a:r>
            <a:rPr lang="en-US" sz="18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rPr>
            <a:t>P</a:t>
          </a:r>
          <a:r>
            <a:rPr lang="id-ID" sz="18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rPr>
            <a:t>enyesuaian gambar yang telah diambil agar berfokus pada pasir sungai dan menghilangkan objek-objek yang tidak diperlukan untuk pengolahan data.</a:t>
          </a:r>
          <a:endParaRPr lang="en-US" sz="1800" dirty="0">
            <a:solidFill>
              <a:schemeClr val="bg1"/>
            </a:solidFill>
          </a:endParaRPr>
        </a:p>
      </dgm:t>
    </dgm:pt>
    <dgm:pt modelId="{80B2AB32-A53F-4F29-A8E7-80E419F61B7A}" type="parTrans" cxnId="{56E33864-6C8B-4757-AF2D-0080D529750C}">
      <dgm:prSet/>
      <dgm:spPr/>
      <dgm:t>
        <a:bodyPr/>
        <a:lstStyle/>
        <a:p>
          <a:endParaRPr lang="en-US"/>
        </a:p>
      </dgm:t>
    </dgm:pt>
    <dgm:pt modelId="{44C8833F-8E3A-44F2-B4D4-36920D5887CA}" type="sibTrans" cxnId="{56E33864-6C8B-4757-AF2D-0080D529750C}">
      <dgm:prSet/>
      <dgm:spPr/>
      <dgm:t>
        <a:bodyPr/>
        <a:lstStyle/>
        <a:p>
          <a:endParaRPr lang="en-US"/>
        </a:p>
      </dgm:t>
    </dgm:pt>
    <dgm:pt modelId="{1BC25CAD-148B-440A-BA4A-5C0C0CC5FCE0}" type="pres">
      <dgm:prSet presAssocID="{D1A8BE0F-63C2-41F3-A47D-1C685CA5C6DB}" presName="outerComposite" presStyleCnt="0">
        <dgm:presLayoutVars>
          <dgm:chMax val="5"/>
          <dgm:dir/>
          <dgm:resizeHandles val="exact"/>
        </dgm:presLayoutVars>
      </dgm:prSet>
      <dgm:spPr/>
    </dgm:pt>
    <dgm:pt modelId="{C7482ADD-969C-499C-A2D2-488D80B85387}" type="pres">
      <dgm:prSet presAssocID="{D1A8BE0F-63C2-41F3-A47D-1C685CA5C6DB}" presName="dummyMaxCanvas" presStyleCnt="0">
        <dgm:presLayoutVars/>
      </dgm:prSet>
      <dgm:spPr/>
    </dgm:pt>
    <dgm:pt modelId="{06335FC0-B50B-4479-AF01-2BEA9109E842}" type="pres">
      <dgm:prSet presAssocID="{D1A8BE0F-63C2-41F3-A47D-1C685CA5C6DB}" presName="OneNode_1" presStyleLbl="node1" presStyleIdx="0" presStyleCnt="1">
        <dgm:presLayoutVars>
          <dgm:bulletEnabled val="1"/>
        </dgm:presLayoutVars>
      </dgm:prSet>
      <dgm:spPr/>
    </dgm:pt>
  </dgm:ptLst>
  <dgm:cxnLst>
    <dgm:cxn modelId="{7BC23010-BD5C-4C72-9DD2-971B760ED8BD}" type="presOf" srcId="{A216E3F8-E559-4850-867B-1B56D0B62888}" destId="{06335FC0-B50B-4479-AF01-2BEA9109E842}" srcOrd="0" destOrd="0" presId="urn:microsoft.com/office/officeart/2005/8/layout/vProcess5"/>
    <dgm:cxn modelId="{56E33864-6C8B-4757-AF2D-0080D529750C}" srcId="{D1A8BE0F-63C2-41F3-A47D-1C685CA5C6DB}" destId="{A216E3F8-E559-4850-867B-1B56D0B62888}" srcOrd="0" destOrd="0" parTransId="{80B2AB32-A53F-4F29-A8E7-80E419F61B7A}" sibTransId="{44C8833F-8E3A-44F2-B4D4-36920D5887CA}"/>
    <dgm:cxn modelId="{2ED59AC7-5DEC-4B2A-BFC3-FC7249BD75C7}" type="presOf" srcId="{D1A8BE0F-63C2-41F3-A47D-1C685CA5C6DB}" destId="{1BC25CAD-148B-440A-BA4A-5C0C0CC5FCE0}" srcOrd="0" destOrd="0" presId="urn:microsoft.com/office/officeart/2005/8/layout/vProcess5"/>
    <dgm:cxn modelId="{0CF5E9FB-8A78-459B-BEDB-7C47C4433C51}" type="presParOf" srcId="{1BC25CAD-148B-440A-BA4A-5C0C0CC5FCE0}" destId="{C7482ADD-969C-499C-A2D2-488D80B85387}" srcOrd="0" destOrd="0" presId="urn:microsoft.com/office/officeart/2005/8/layout/vProcess5"/>
    <dgm:cxn modelId="{7237C022-4502-4014-9B59-584ED642AE4B}" type="presParOf" srcId="{1BC25CAD-148B-440A-BA4A-5C0C0CC5FCE0}" destId="{06335FC0-B50B-4479-AF01-2BEA9109E842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A8BE0F-63C2-41F3-A47D-1C685CA5C6D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16E3F8-E559-4850-867B-1B56D0B62888}">
      <dgm:prSet custT="1"/>
      <dgm:spPr/>
      <dgm:t>
        <a:bodyPr/>
        <a:lstStyle/>
        <a:p>
          <a:pPr algn="l"/>
          <a:r>
            <a:rPr lang="en-US" sz="1800" b="1" dirty="0" err="1">
              <a:solidFill>
                <a:schemeClr val="bg1"/>
              </a:solidFill>
            </a:rPr>
            <a:t>Pengolahan</a:t>
          </a:r>
          <a:r>
            <a:rPr lang="en-US" sz="1800" b="1" dirty="0">
              <a:solidFill>
                <a:schemeClr val="bg1"/>
              </a:solidFill>
            </a:rPr>
            <a:t> Data Untuk </a:t>
          </a:r>
          <a:r>
            <a:rPr lang="en-US" sz="1800" b="1" dirty="0" err="1">
              <a:solidFill>
                <a:schemeClr val="bg1"/>
              </a:solidFill>
            </a:rPr>
            <a:t>Ekstraksi</a:t>
          </a:r>
          <a:r>
            <a:rPr lang="en-US" sz="1800" b="1" dirty="0">
              <a:solidFill>
                <a:schemeClr val="bg1"/>
              </a:solidFill>
            </a:rPr>
            <a:t> </a:t>
          </a:r>
          <a:r>
            <a:rPr lang="en-US" sz="1800" b="1" dirty="0" err="1">
              <a:solidFill>
                <a:schemeClr val="bg1"/>
              </a:solidFill>
            </a:rPr>
            <a:t>Warna</a:t>
          </a:r>
          <a:r>
            <a:rPr lang="en-US" sz="1800" b="1" dirty="0">
              <a:solidFill>
                <a:schemeClr val="bg1"/>
              </a:solidFill>
            </a:rPr>
            <a:t> </a:t>
          </a:r>
        </a:p>
        <a:p>
          <a:pPr algn="l"/>
          <a:r>
            <a:rPr lang="en-US" sz="18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rPr>
            <a:t>M</a:t>
          </a:r>
          <a:r>
            <a:rPr lang="id-ID" sz="18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rPr>
            <a:t>engekstrak warna dari gambar-gambar pasir sungai yang telah disesuaikan pada tahap sebelumnya. </a:t>
          </a:r>
          <a:endParaRPr lang="en-US" sz="1800" dirty="0">
            <a:solidFill>
              <a:schemeClr val="bg1"/>
            </a:solidFill>
          </a:endParaRPr>
        </a:p>
      </dgm:t>
    </dgm:pt>
    <dgm:pt modelId="{80B2AB32-A53F-4F29-A8E7-80E419F61B7A}" type="parTrans" cxnId="{56E33864-6C8B-4757-AF2D-0080D529750C}">
      <dgm:prSet/>
      <dgm:spPr/>
      <dgm:t>
        <a:bodyPr/>
        <a:lstStyle/>
        <a:p>
          <a:endParaRPr lang="en-US"/>
        </a:p>
      </dgm:t>
    </dgm:pt>
    <dgm:pt modelId="{44C8833F-8E3A-44F2-B4D4-36920D5887CA}" type="sibTrans" cxnId="{56E33864-6C8B-4757-AF2D-0080D529750C}">
      <dgm:prSet/>
      <dgm:spPr/>
      <dgm:t>
        <a:bodyPr/>
        <a:lstStyle/>
        <a:p>
          <a:endParaRPr lang="en-US"/>
        </a:p>
      </dgm:t>
    </dgm:pt>
    <dgm:pt modelId="{1BC25CAD-148B-440A-BA4A-5C0C0CC5FCE0}" type="pres">
      <dgm:prSet presAssocID="{D1A8BE0F-63C2-41F3-A47D-1C685CA5C6DB}" presName="outerComposite" presStyleCnt="0">
        <dgm:presLayoutVars>
          <dgm:chMax val="5"/>
          <dgm:dir/>
          <dgm:resizeHandles val="exact"/>
        </dgm:presLayoutVars>
      </dgm:prSet>
      <dgm:spPr/>
    </dgm:pt>
    <dgm:pt modelId="{C7482ADD-969C-499C-A2D2-488D80B85387}" type="pres">
      <dgm:prSet presAssocID="{D1A8BE0F-63C2-41F3-A47D-1C685CA5C6DB}" presName="dummyMaxCanvas" presStyleCnt="0">
        <dgm:presLayoutVars/>
      </dgm:prSet>
      <dgm:spPr/>
    </dgm:pt>
    <dgm:pt modelId="{6758084E-BA0E-45B6-8428-A6F4C4750B9D}" type="pres">
      <dgm:prSet presAssocID="{D1A8BE0F-63C2-41F3-A47D-1C685CA5C6DB}" presName="OneNode_1" presStyleLbl="node1" presStyleIdx="0" presStyleCnt="1">
        <dgm:presLayoutVars>
          <dgm:bulletEnabled val="1"/>
        </dgm:presLayoutVars>
      </dgm:prSet>
      <dgm:spPr/>
    </dgm:pt>
  </dgm:ptLst>
  <dgm:cxnLst>
    <dgm:cxn modelId="{56E33864-6C8B-4757-AF2D-0080D529750C}" srcId="{D1A8BE0F-63C2-41F3-A47D-1C685CA5C6DB}" destId="{A216E3F8-E559-4850-867B-1B56D0B62888}" srcOrd="0" destOrd="0" parTransId="{80B2AB32-A53F-4F29-A8E7-80E419F61B7A}" sibTransId="{44C8833F-8E3A-44F2-B4D4-36920D5887CA}"/>
    <dgm:cxn modelId="{556800A0-2353-4F9B-9671-B82ACA917D0B}" type="presOf" srcId="{A216E3F8-E559-4850-867B-1B56D0B62888}" destId="{6758084E-BA0E-45B6-8428-A6F4C4750B9D}" srcOrd="0" destOrd="0" presId="urn:microsoft.com/office/officeart/2005/8/layout/vProcess5"/>
    <dgm:cxn modelId="{2ED59AC7-5DEC-4B2A-BFC3-FC7249BD75C7}" type="presOf" srcId="{D1A8BE0F-63C2-41F3-A47D-1C685CA5C6DB}" destId="{1BC25CAD-148B-440A-BA4A-5C0C0CC5FCE0}" srcOrd="0" destOrd="0" presId="urn:microsoft.com/office/officeart/2005/8/layout/vProcess5"/>
    <dgm:cxn modelId="{0CF5E9FB-8A78-459B-BEDB-7C47C4433C51}" type="presParOf" srcId="{1BC25CAD-148B-440A-BA4A-5C0C0CC5FCE0}" destId="{C7482ADD-969C-499C-A2D2-488D80B85387}" srcOrd="0" destOrd="0" presId="urn:microsoft.com/office/officeart/2005/8/layout/vProcess5"/>
    <dgm:cxn modelId="{CD8635FF-C676-47A5-8C48-92D41538F80A}" type="presParOf" srcId="{1BC25CAD-148B-440A-BA4A-5C0C0CC5FCE0}" destId="{6758084E-BA0E-45B6-8428-A6F4C4750B9D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1A8BE0F-63C2-41F3-A47D-1C685CA5C6D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16E3F8-E559-4850-867B-1B56D0B62888}">
      <dgm:prSet custT="1"/>
      <dgm:spPr/>
      <dgm:t>
        <a:bodyPr/>
        <a:lstStyle/>
        <a:p>
          <a:pPr algn="l"/>
          <a:r>
            <a:rPr lang="ms-MY" sz="1800" b="1" spc="0" dirty="0">
              <a:solidFill>
                <a:schemeClr val="bg1"/>
              </a:solidFill>
              <a:effectLst/>
              <a:ea typeface="Georgia" panose="02040502050405020303" pitchFamily="18" charset="0"/>
              <a:cs typeface="Times New Roman" panose="02020603050405020304" pitchFamily="18" charset="0"/>
            </a:rPr>
            <a:t>Pengolahan Data Untuk Melihat Hubungan Warna dan Waktu </a:t>
          </a:r>
        </a:p>
        <a:p>
          <a:pPr algn="l"/>
          <a:r>
            <a:rPr lang="ms-MY" sz="1800" dirty="0">
              <a:solidFill>
                <a:schemeClr val="bg1"/>
              </a:solidFill>
              <a:effectLst/>
              <a:ea typeface="PMingLiU" panose="02020500000000000000" pitchFamily="18" charset="-120"/>
              <a:cs typeface="Times New Roman" panose="02020603050405020304" pitchFamily="18" charset="0"/>
            </a:rPr>
            <a:t>Melihat hubungan perubahan warna terhadap waktu berdasarkan kode warna yang dicitrakan pada gambar dari pasir sungai.</a:t>
          </a:r>
          <a:endParaRPr lang="en-US" sz="1800" dirty="0">
            <a:solidFill>
              <a:schemeClr val="bg1"/>
            </a:solidFill>
          </a:endParaRPr>
        </a:p>
      </dgm:t>
    </dgm:pt>
    <dgm:pt modelId="{80B2AB32-A53F-4F29-A8E7-80E419F61B7A}" type="parTrans" cxnId="{56E33864-6C8B-4757-AF2D-0080D529750C}">
      <dgm:prSet/>
      <dgm:spPr/>
      <dgm:t>
        <a:bodyPr/>
        <a:lstStyle/>
        <a:p>
          <a:endParaRPr lang="en-US"/>
        </a:p>
      </dgm:t>
    </dgm:pt>
    <dgm:pt modelId="{44C8833F-8E3A-44F2-B4D4-36920D5887CA}" type="sibTrans" cxnId="{56E33864-6C8B-4757-AF2D-0080D529750C}">
      <dgm:prSet/>
      <dgm:spPr/>
      <dgm:t>
        <a:bodyPr/>
        <a:lstStyle/>
        <a:p>
          <a:endParaRPr lang="en-US"/>
        </a:p>
      </dgm:t>
    </dgm:pt>
    <dgm:pt modelId="{1BC25CAD-148B-440A-BA4A-5C0C0CC5FCE0}" type="pres">
      <dgm:prSet presAssocID="{D1A8BE0F-63C2-41F3-A47D-1C685CA5C6DB}" presName="outerComposite" presStyleCnt="0">
        <dgm:presLayoutVars>
          <dgm:chMax val="5"/>
          <dgm:dir/>
          <dgm:resizeHandles val="exact"/>
        </dgm:presLayoutVars>
      </dgm:prSet>
      <dgm:spPr/>
    </dgm:pt>
    <dgm:pt modelId="{C7482ADD-969C-499C-A2D2-488D80B85387}" type="pres">
      <dgm:prSet presAssocID="{D1A8BE0F-63C2-41F3-A47D-1C685CA5C6DB}" presName="dummyMaxCanvas" presStyleCnt="0">
        <dgm:presLayoutVars/>
      </dgm:prSet>
      <dgm:spPr/>
    </dgm:pt>
    <dgm:pt modelId="{88F1330A-4313-4336-B095-0BEE499D6527}" type="pres">
      <dgm:prSet presAssocID="{D1A8BE0F-63C2-41F3-A47D-1C685CA5C6DB}" presName="OneNode_1" presStyleLbl="node1" presStyleIdx="0" presStyleCnt="1">
        <dgm:presLayoutVars>
          <dgm:bulletEnabled val="1"/>
        </dgm:presLayoutVars>
      </dgm:prSet>
      <dgm:spPr/>
    </dgm:pt>
  </dgm:ptLst>
  <dgm:cxnLst>
    <dgm:cxn modelId="{56E33864-6C8B-4757-AF2D-0080D529750C}" srcId="{D1A8BE0F-63C2-41F3-A47D-1C685CA5C6DB}" destId="{A216E3F8-E559-4850-867B-1B56D0B62888}" srcOrd="0" destOrd="0" parTransId="{80B2AB32-A53F-4F29-A8E7-80E419F61B7A}" sibTransId="{44C8833F-8E3A-44F2-B4D4-36920D5887CA}"/>
    <dgm:cxn modelId="{2ED59AC7-5DEC-4B2A-BFC3-FC7249BD75C7}" type="presOf" srcId="{D1A8BE0F-63C2-41F3-A47D-1C685CA5C6DB}" destId="{1BC25CAD-148B-440A-BA4A-5C0C0CC5FCE0}" srcOrd="0" destOrd="0" presId="urn:microsoft.com/office/officeart/2005/8/layout/vProcess5"/>
    <dgm:cxn modelId="{F0ADA6C8-6768-4316-9B01-39608A3B3334}" type="presOf" srcId="{A216E3F8-E559-4850-867B-1B56D0B62888}" destId="{88F1330A-4313-4336-B095-0BEE499D6527}" srcOrd="0" destOrd="0" presId="urn:microsoft.com/office/officeart/2005/8/layout/vProcess5"/>
    <dgm:cxn modelId="{0CF5E9FB-8A78-459B-BEDB-7C47C4433C51}" type="presParOf" srcId="{1BC25CAD-148B-440A-BA4A-5C0C0CC5FCE0}" destId="{C7482ADD-969C-499C-A2D2-488D80B85387}" srcOrd="0" destOrd="0" presId="urn:microsoft.com/office/officeart/2005/8/layout/vProcess5"/>
    <dgm:cxn modelId="{4C9E6C1C-4F13-47C3-B151-56E646A5DBA1}" type="presParOf" srcId="{1BC25CAD-148B-440A-BA4A-5C0C0CC5FCE0}" destId="{88F1330A-4313-4336-B095-0BEE499D6527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E555C-2A09-4510-A532-A3E607326CFA}">
      <dsp:nvSpPr>
        <dsp:cNvPr id="0" name=""/>
        <dsp:cNvSpPr/>
      </dsp:nvSpPr>
      <dsp:spPr>
        <a:xfrm>
          <a:off x="0" y="10952"/>
          <a:ext cx="9777821" cy="761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Pendahuluan</a:t>
          </a:r>
        </a:p>
      </dsp:txBody>
      <dsp:txXfrm>
        <a:off x="37182" y="48134"/>
        <a:ext cx="9703457" cy="687306"/>
      </dsp:txXfrm>
    </dsp:sp>
    <dsp:sp modelId="{AD16FD41-1A75-4771-9BB5-E2C51F1C4D36}">
      <dsp:nvSpPr>
        <dsp:cNvPr id="0" name=""/>
        <dsp:cNvSpPr/>
      </dsp:nvSpPr>
      <dsp:spPr>
        <a:xfrm>
          <a:off x="0" y="861902"/>
          <a:ext cx="9777821" cy="761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Tinjauan Pustaka</a:t>
          </a:r>
        </a:p>
      </dsp:txBody>
      <dsp:txXfrm>
        <a:off x="37182" y="899084"/>
        <a:ext cx="9703457" cy="687306"/>
      </dsp:txXfrm>
    </dsp:sp>
    <dsp:sp modelId="{7AE47AF8-D47E-4D5C-81BB-B36F7A4026B9}">
      <dsp:nvSpPr>
        <dsp:cNvPr id="0" name=""/>
        <dsp:cNvSpPr/>
      </dsp:nvSpPr>
      <dsp:spPr>
        <a:xfrm>
          <a:off x="0" y="1712853"/>
          <a:ext cx="9777821" cy="761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Metodologi Penelitian</a:t>
          </a:r>
        </a:p>
      </dsp:txBody>
      <dsp:txXfrm>
        <a:off x="37182" y="1750035"/>
        <a:ext cx="9703457" cy="687306"/>
      </dsp:txXfrm>
    </dsp:sp>
    <dsp:sp modelId="{5D004B37-C7CA-405C-B456-4F1E7B22D5B2}">
      <dsp:nvSpPr>
        <dsp:cNvPr id="0" name=""/>
        <dsp:cNvSpPr/>
      </dsp:nvSpPr>
      <dsp:spPr>
        <a:xfrm>
          <a:off x="0" y="2563803"/>
          <a:ext cx="9777821" cy="761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Hasil Sementara dan Rencana Lanjutan</a:t>
          </a:r>
        </a:p>
      </dsp:txBody>
      <dsp:txXfrm>
        <a:off x="37182" y="2600985"/>
        <a:ext cx="9703457" cy="6873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B10CF-4C2A-41FC-9525-B09D93FA1D1E}">
      <dsp:nvSpPr>
        <dsp:cNvPr id="0" name=""/>
        <dsp:cNvSpPr/>
      </dsp:nvSpPr>
      <dsp:spPr>
        <a:xfrm>
          <a:off x="560142" y="4"/>
          <a:ext cx="3847190" cy="2308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900" kern="1200"/>
            <a:t>perubahan warna yang dihasilkan merupakan akibat dari pengeringan yang dilakukan pada pasir</a:t>
          </a:r>
          <a:r>
            <a:rPr lang="en-US" sz="1900" kern="1200"/>
            <a:t> </a:t>
          </a:r>
          <a:r>
            <a:rPr lang="id-ID" sz="1900" kern="1200"/>
            <a:t>yang dilakukan menyebabkan kandungan air pada pasir sungai berkurang seiring waktu pengeringan</a:t>
          </a:r>
          <a:endParaRPr lang="en-US" sz="1900" kern="1200"/>
        </a:p>
      </dsp:txBody>
      <dsp:txXfrm>
        <a:off x="627750" y="67612"/>
        <a:ext cx="3711974" cy="2173098"/>
      </dsp:txXfrm>
    </dsp:sp>
    <dsp:sp modelId="{166827F3-242C-4ACF-9C0A-0D8FA8F95A7F}">
      <dsp:nvSpPr>
        <dsp:cNvPr id="0" name=""/>
        <dsp:cNvSpPr/>
      </dsp:nvSpPr>
      <dsp:spPr>
        <a:xfrm>
          <a:off x="4745885" y="677110"/>
          <a:ext cx="815604" cy="954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745885" y="867931"/>
        <a:ext cx="570923" cy="572461"/>
      </dsp:txXfrm>
    </dsp:sp>
    <dsp:sp modelId="{8D22B4A4-3BA6-4B9D-B556-AD59BD69B18D}">
      <dsp:nvSpPr>
        <dsp:cNvPr id="0" name=""/>
        <dsp:cNvSpPr/>
      </dsp:nvSpPr>
      <dsp:spPr>
        <a:xfrm>
          <a:off x="5946209" y="4"/>
          <a:ext cx="3847190" cy="23083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900" kern="1200" dirty="0"/>
            <a:t>suhu memiliki pengaruh dalam mengurangi kandungan air pada pasir. Pengurangan kandungan air tersebut menyebabkan jembatan air antar partikel yang dihasilkan akibat adanya air pada pasir mengecilkan kohesi antar partikel.</a:t>
          </a:r>
          <a:endParaRPr lang="en-US" sz="1900" kern="1200" dirty="0"/>
        </a:p>
      </dsp:txBody>
      <dsp:txXfrm>
        <a:off x="6013817" y="67612"/>
        <a:ext cx="3711974" cy="217309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35FC0-B50B-4479-AF01-2BEA9109E842}">
      <dsp:nvSpPr>
        <dsp:cNvPr id="0" name=""/>
        <dsp:cNvSpPr/>
      </dsp:nvSpPr>
      <dsp:spPr>
        <a:xfrm>
          <a:off x="0" y="807816"/>
          <a:ext cx="4863682" cy="16156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bg1"/>
              </a:solidFill>
            </a:rPr>
            <a:t>Evaluasi</a:t>
          </a:r>
          <a:r>
            <a:rPr lang="en-US" sz="1800" b="1" kern="1200" dirty="0">
              <a:solidFill>
                <a:schemeClr val="bg1"/>
              </a:solidFill>
            </a:rPr>
            <a:t> </a:t>
          </a:r>
          <a:r>
            <a:rPr lang="en-US" sz="1800" b="1" kern="1200" dirty="0" err="1">
              <a:solidFill>
                <a:schemeClr val="bg1"/>
              </a:solidFill>
            </a:rPr>
            <a:t>Kedua</a:t>
          </a:r>
          <a:endParaRPr lang="en-US" sz="1800" b="1" kern="1200" dirty="0">
            <a:solidFill>
              <a:schemeClr val="bg1"/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pengambilan citra yang dilakukan harus diambil dari sudut pandang lain untuk mendapat gambaran yang lebih lengkap 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7320" y="855136"/>
        <a:ext cx="4769042" cy="152099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CE5CE-E2B9-486B-ABC5-ECAD3FC39838}">
      <dsp:nvSpPr>
        <dsp:cNvPr id="0" name=""/>
        <dsp:cNvSpPr/>
      </dsp:nvSpPr>
      <dsp:spPr>
        <a:xfrm>
          <a:off x="0" y="791555"/>
          <a:ext cx="4863683" cy="1583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bg1"/>
              </a:solidFill>
              <a:latin typeface="+mn-lt"/>
            </a:rPr>
            <a:t>Evaluasi</a:t>
          </a:r>
          <a:r>
            <a:rPr lang="en-US" sz="1800" b="1" kern="1200" dirty="0">
              <a:solidFill>
                <a:schemeClr val="bg1"/>
              </a:solidFill>
              <a:latin typeface="+mn-lt"/>
            </a:rPr>
            <a:t> </a:t>
          </a:r>
          <a:r>
            <a:rPr lang="en-US" sz="1800" b="1" kern="1200" dirty="0" err="1">
              <a:solidFill>
                <a:schemeClr val="bg1"/>
              </a:solidFill>
              <a:latin typeface="+mn-lt"/>
            </a:rPr>
            <a:t>Pertama</a:t>
          </a:r>
          <a:r>
            <a:rPr lang="en-US" sz="1800" b="1" kern="1200" dirty="0">
              <a:solidFill>
                <a:schemeClr val="bg1"/>
              </a:solidFill>
              <a:latin typeface="+mn-lt"/>
            </a:rPr>
            <a:t>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</a:rPr>
            <a:t>perlu diperketatnya dan diperbaikinya prosedur pengambilan data</a:t>
          </a:r>
          <a:endParaRPr lang="en-US" sz="1800" kern="1200" dirty="0">
            <a:solidFill>
              <a:schemeClr val="bg1"/>
            </a:solidFill>
            <a:latin typeface="+mn-lt"/>
          </a:endParaRPr>
        </a:p>
      </dsp:txBody>
      <dsp:txXfrm>
        <a:off x="46368" y="837923"/>
        <a:ext cx="4770947" cy="14903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2AF09-F958-4AD0-92EE-DEE24814AC0B}">
      <dsp:nvSpPr>
        <dsp:cNvPr id="0" name=""/>
        <dsp:cNvSpPr/>
      </dsp:nvSpPr>
      <dsp:spPr>
        <a:xfrm>
          <a:off x="4987" y="814953"/>
          <a:ext cx="2180631" cy="1308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Material Granular = Material bersifat diskrit</a:t>
          </a:r>
        </a:p>
      </dsp:txBody>
      <dsp:txXfrm>
        <a:off x="43308" y="853274"/>
        <a:ext cx="2103989" cy="1231737"/>
      </dsp:txXfrm>
    </dsp:sp>
    <dsp:sp modelId="{667F0E25-FA77-4428-884D-6DFBA5179A93}">
      <dsp:nvSpPr>
        <dsp:cNvPr id="0" name=""/>
        <dsp:cNvSpPr/>
      </dsp:nvSpPr>
      <dsp:spPr>
        <a:xfrm>
          <a:off x="2377514" y="1198744"/>
          <a:ext cx="462293" cy="5407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377514" y="1306903"/>
        <a:ext cx="323605" cy="324478"/>
      </dsp:txXfrm>
    </dsp:sp>
    <dsp:sp modelId="{C403127A-1244-42EE-8DD0-1C9D0C2E8361}">
      <dsp:nvSpPr>
        <dsp:cNvPr id="0" name=""/>
        <dsp:cNvSpPr/>
      </dsp:nvSpPr>
      <dsp:spPr>
        <a:xfrm>
          <a:off x="3057871" y="814953"/>
          <a:ext cx="2180631" cy="1308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Merupakan material yang terdiri dari banyak butiran</a:t>
          </a:r>
        </a:p>
      </dsp:txBody>
      <dsp:txXfrm>
        <a:off x="3096192" y="853274"/>
        <a:ext cx="2103989" cy="1231737"/>
      </dsp:txXfrm>
    </dsp:sp>
    <dsp:sp modelId="{78773B6F-F3A0-422A-AAD9-3048466F8F91}">
      <dsp:nvSpPr>
        <dsp:cNvPr id="0" name=""/>
        <dsp:cNvSpPr/>
      </dsp:nvSpPr>
      <dsp:spPr>
        <a:xfrm>
          <a:off x="5430399" y="1198744"/>
          <a:ext cx="462293" cy="5407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430399" y="1306903"/>
        <a:ext cx="323605" cy="324478"/>
      </dsp:txXfrm>
    </dsp:sp>
    <dsp:sp modelId="{78931E67-17C9-48AF-A43A-5A4D90C70409}">
      <dsp:nvSpPr>
        <dsp:cNvPr id="0" name=""/>
        <dsp:cNvSpPr/>
      </dsp:nvSpPr>
      <dsp:spPr>
        <a:xfrm>
          <a:off x="6110756" y="814953"/>
          <a:ext cx="2180631" cy="1308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Perlu perhatian khusus agar dapat mendeskripsikan karakter dari suatu material granular</a:t>
          </a:r>
        </a:p>
      </dsp:txBody>
      <dsp:txXfrm>
        <a:off x="6149077" y="853274"/>
        <a:ext cx="2103989" cy="1231737"/>
      </dsp:txXfrm>
    </dsp:sp>
    <dsp:sp modelId="{73E81BC8-B828-466E-B296-E7827E547D32}">
      <dsp:nvSpPr>
        <dsp:cNvPr id="0" name=""/>
        <dsp:cNvSpPr/>
      </dsp:nvSpPr>
      <dsp:spPr>
        <a:xfrm>
          <a:off x="8483283" y="1198744"/>
          <a:ext cx="462293" cy="5407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8483283" y="1306903"/>
        <a:ext cx="323605" cy="324478"/>
      </dsp:txXfrm>
    </dsp:sp>
    <dsp:sp modelId="{A37C06FD-ACEC-4E86-BF72-600CE51B8436}">
      <dsp:nvSpPr>
        <dsp:cNvPr id="0" name=""/>
        <dsp:cNvSpPr/>
      </dsp:nvSpPr>
      <dsp:spPr>
        <a:xfrm>
          <a:off x="9163640" y="814953"/>
          <a:ext cx="2180631" cy="1308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Penggunaan pasir sebagai salah satu media granular</a:t>
          </a:r>
        </a:p>
      </dsp:txBody>
      <dsp:txXfrm>
        <a:off x="9201961" y="853274"/>
        <a:ext cx="2103989" cy="12317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27591-AD6A-413F-B53E-7B2FB8B41083}">
      <dsp:nvSpPr>
        <dsp:cNvPr id="0" name=""/>
        <dsp:cNvSpPr/>
      </dsp:nvSpPr>
      <dsp:spPr>
        <a:xfrm>
          <a:off x="0" y="247607"/>
          <a:ext cx="5829551" cy="28855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Batasan </a:t>
          </a:r>
          <a:r>
            <a:rPr lang="en-US" sz="1900" kern="1200" dirty="0" err="1"/>
            <a:t>Masalah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id-ID" sz="1500" kern="1200" dirty="0"/>
            <a:t>Material granular yang digunakan berupa pasir dengan tiga sampel berbeda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id-ID" sz="1500" kern="1200" dirty="0"/>
            <a:t>Suhu yang digunakan untuk mengeringkan pasir antara lain </a:t>
          </a:r>
          <a14:m xmlns:a14="http://schemas.microsoft.com/office/drawing/2010/main">
            <m:oMath xmlns:m="http://schemas.openxmlformats.org/officeDocument/2006/math">
              <m:r>
                <a:rPr lang="id-ID" sz="1500" i="1" kern="1200">
                  <a:latin typeface="Cambria Math" panose="02040503050406030204" pitchFamily="18" charset="0"/>
                </a:rPr>
                <m:t>200℃</m:t>
              </m:r>
            </m:oMath>
          </a14:m>
          <a:r>
            <a:rPr lang="id-ID" sz="150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d-ID" sz="1500" i="1" kern="1200">
                  <a:latin typeface="Cambria Math" panose="02040503050406030204" pitchFamily="18" charset="0"/>
                </a:rPr>
                <m:t>150℃</m:t>
              </m:r>
            </m:oMath>
          </a14:m>
          <a:r>
            <a:rPr lang="id-ID" sz="1500" kern="1200" dirty="0"/>
            <a:t>, dan </a:t>
          </a:r>
          <a14:m xmlns:a14="http://schemas.microsoft.com/office/drawing/2010/main">
            <m:oMath xmlns:m="http://schemas.openxmlformats.org/officeDocument/2006/math">
              <m:r>
                <a:rPr lang="id-ID" sz="1500" i="1" kern="1200">
                  <a:latin typeface="Cambria Math" panose="02040503050406030204" pitchFamily="18" charset="0"/>
                </a:rPr>
                <m:t>100℃</m:t>
              </m:r>
            </m:oMath>
          </a14:m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id-ID" sz="1500" kern="1200" dirty="0"/>
            <a:t>Pengeringan pasir dilakukan menggunakan oven dengan memancarkan panas hanya dari atas sebagai representasi pemanasan dari sinar matahari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id-ID" sz="1500" kern="1200" dirty="0"/>
            <a:t>Pengambilan citra dilakukan dalam kondisi ruang gelap dan menggunakan penerangan berupa </a:t>
          </a:r>
          <a:r>
            <a:rPr lang="id-ID" sz="1500" i="1" kern="1200" dirty="0"/>
            <a:t>flash</a:t>
          </a:r>
          <a:r>
            <a:rPr lang="id-ID" sz="1500" kern="1200" dirty="0"/>
            <a:t> dari gawai yang digunakan</a:t>
          </a:r>
          <a:endParaRPr lang="en-US" sz="1500" kern="1200" dirty="0"/>
        </a:p>
      </dsp:txBody>
      <dsp:txXfrm>
        <a:off x="84515" y="332122"/>
        <a:ext cx="5660521" cy="27165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AB726-A8AE-4C73-84EC-936EF528FA9B}">
      <dsp:nvSpPr>
        <dsp:cNvPr id="0" name=""/>
        <dsp:cNvSpPr/>
      </dsp:nvSpPr>
      <dsp:spPr>
        <a:xfrm>
          <a:off x="0" y="436002"/>
          <a:ext cx="5332994" cy="2848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>
              <a:solidFill>
                <a:schemeClr val="bg1"/>
              </a:solidFill>
            </a:rPr>
            <a:t>Rumusan</a:t>
          </a:r>
          <a:r>
            <a:rPr lang="en-US" sz="3100" kern="1200" dirty="0">
              <a:solidFill>
                <a:schemeClr val="bg1"/>
              </a:solidFill>
            </a:rPr>
            <a:t> </a:t>
          </a:r>
          <a:r>
            <a:rPr lang="en-US" sz="3100" kern="1200" dirty="0" err="1">
              <a:solidFill>
                <a:schemeClr val="bg1"/>
              </a:solidFill>
            </a:rPr>
            <a:t>Masalah</a:t>
          </a:r>
          <a:r>
            <a:rPr lang="en-US" sz="3100" kern="1200" dirty="0">
              <a:solidFill>
                <a:schemeClr val="bg1"/>
              </a:solidFill>
            </a:rPr>
            <a:t> </a:t>
          </a:r>
        </a:p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bg1"/>
              </a:solidFill>
            </a:rPr>
            <a:t>Bagaimana </a:t>
          </a:r>
          <a:r>
            <a:rPr lang="en-US" sz="3100" kern="1200" dirty="0" err="1">
              <a:solidFill>
                <a:schemeClr val="bg1"/>
              </a:solidFill>
            </a:rPr>
            <a:t>hubungan</a:t>
          </a:r>
          <a:r>
            <a:rPr lang="en-US" sz="3100" kern="1200" dirty="0">
              <a:solidFill>
                <a:schemeClr val="bg1"/>
              </a:solidFill>
            </a:rPr>
            <a:t> </a:t>
          </a:r>
          <a:r>
            <a:rPr lang="en-US" sz="3100" kern="1200" dirty="0" err="1">
              <a:solidFill>
                <a:schemeClr val="bg1"/>
              </a:solidFill>
            </a:rPr>
            <a:t>antara</a:t>
          </a:r>
          <a:r>
            <a:rPr lang="en-US" sz="3100" kern="1200" dirty="0">
              <a:solidFill>
                <a:schemeClr val="bg1"/>
              </a:solidFill>
            </a:rPr>
            <a:t> </a:t>
          </a:r>
          <a:r>
            <a:rPr lang="en-US" sz="3100" kern="1200" dirty="0" err="1">
              <a:solidFill>
                <a:schemeClr val="bg1"/>
              </a:solidFill>
            </a:rPr>
            <a:t>warna</a:t>
          </a:r>
          <a:r>
            <a:rPr lang="en-US" sz="3100" kern="1200" dirty="0">
              <a:solidFill>
                <a:schemeClr val="bg1"/>
              </a:solidFill>
            </a:rPr>
            <a:t> </a:t>
          </a:r>
          <a:r>
            <a:rPr lang="en-US" sz="3100" kern="1200" dirty="0" err="1">
              <a:solidFill>
                <a:schemeClr val="bg1"/>
              </a:solidFill>
            </a:rPr>
            <a:t>pasir</a:t>
          </a:r>
          <a:r>
            <a:rPr lang="en-US" sz="3100" kern="1200" dirty="0">
              <a:solidFill>
                <a:schemeClr val="bg1"/>
              </a:solidFill>
            </a:rPr>
            <a:t>, </a:t>
          </a:r>
          <a:r>
            <a:rPr lang="en-US" sz="3100" kern="1200" dirty="0" err="1">
              <a:solidFill>
                <a:schemeClr val="bg1"/>
              </a:solidFill>
            </a:rPr>
            <a:t>kandungan</a:t>
          </a:r>
          <a:r>
            <a:rPr lang="en-US" sz="3100" kern="1200" dirty="0">
              <a:solidFill>
                <a:schemeClr val="bg1"/>
              </a:solidFill>
            </a:rPr>
            <a:t> air, dan </a:t>
          </a:r>
          <a:r>
            <a:rPr lang="en-US" sz="3100" kern="1200" dirty="0" err="1">
              <a:solidFill>
                <a:schemeClr val="bg1"/>
              </a:solidFill>
            </a:rPr>
            <a:t>kestabilan</a:t>
          </a:r>
          <a:r>
            <a:rPr lang="en-US" sz="3100" kern="1200" dirty="0">
              <a:solidFill>
                <a:schemeClr val="bg1"/>
              </a:solidFill>
            </a:rPr>
            <a:t> </a:t>
          </a:r>
          <a:r>
            <a:rPr lang="en-US" sz="3100" kern="1200" dirty="0" err="1">
              <a:solidFill>
                <a:schemeClr val="bg1"/>
              </a:solidFill>
            </a:rPr>
            <a:t>dari</a:t>
          </a:r>
          <a:r>
            <a:rPr lang="en-US" sz="3100" kern="1200" dirty="0">
              <a:solidFill>
                <a:schemeClr val="bg1"/>
              </a:solidFill>
            </a:rPr>
            <a:t> </a:t>
          </a:r>
          <a:r>
            <a:rPr lang="en-US" sz="3100" kern="1200" dirty="0" err="1">
              <a:solidFill>
                <a:schemeClr val="bg1"/>
              </a:solidFill>
            </a:rPr>
            <a:t>bangunan</a:t>
          </a:r>
          <a:r>
            <a:rPr lang="en-US" sz="3100" kern="1200" dirty="0">
              <a:solidFill>
                <a:schemeClr val="bg1"/>
              </a:solidFill>
            </a:rPr>
            <a:t> </a:t>
          </a:r>
          <a:r>
            <a:rPr lang="en-US" sz="3100" kern="1200" dirty="0" err="1">
              <a:solidFill>
                <a:schemeClr val="bg1"/>
              </a:solidFill>
            </a:rPr>
            <a:t>pasir</a:t>
          </a:r>
          <a:endParaRPr lang="en-US" sz="3100" kern="1200" dirty="0">
            <a:solidFill>
              <a:schemeClr val="bg1"/>
            </a:solidFill>
          </a:endParaRPr>
        </a:p>
      </dsp:txBody>
      <dsp:txXfrm>
        <a:off x="83436" y="519438"/>
        <a:ext cx="5166122" cy="26818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921E87-796A-4BF2-9266-9E95C3CDD1E4}">
      <dsp:nvSpPr>
        <dsp:cNvPr id="0" name=""/>
        <dsp:cNvSpPr/>
      </dsp:nvSpPr>
      <dsp:spPr>
        <a:xfrm>
          <a:off x="0" y="757"/>
          <a:ext cx="11019228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900" kern="1200"/>
            <a:t>Menentukan hubungan dan pengaruh warna pasir dengan kandungan air</a:t>
          </a:r>
          <a:endParaRPr lang="en-US" sz="1900" kern="1200" dirty="0"/>
        </a:p>
      </dsp:txBody>
      <dsp:txXfrm>
        <a:off x="22789" y="23546"/>
        <a:ext cx="10973650" cy="421252"/>
      </dsp:txXfrm>
    </dsp:sp>
    <dsp:sp modelId="{6606A2A4-3246-47FA-8EDF-1A2F7B02D434}">
      <dsp:nvSpPr>
        <dsp:cNvPr id="0" name=""/>
        <dsp:cNvSpPr/>
      </dsp:nvSpPr>
      <dsp:spPr>
        <a:xfrm>
          <a:off x="0" y="522307"/>
          <a:ext cx="11019228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d-ID" sz="1900" kern="1200"/>
            <a:t>Menentukan hubungan dan pengaruh kandungan air dengan kohesifitas butiran</a:t>
          </a:r>
          <a:endParaRPr lang="en-US" sz="1900" kern="1200"/>
        </a:p>
      </dsp:txBody>
      <dsp:txXfrm>
        <a:off x="22789" y="545096"/>
        <a:ext cx="10973650" cy="421252"/>
      </dsp:txXfrm>
    </dsp:sp>
    <dsp:sp modelId="{38CEA544-E725-4181-94C1-A1F3CF1968E6}">
      <dsp:nvSpPr>
        <dsp:cNvPr id="0" name=""/>
        <dsp:cNvSpPr/>
      </dsp:nvSpPr>
      <dsp:spPr>
        <a:xfrm>
          <a:off x="0" y="1043857"/>
          <a:ext cx="11019228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d-ID" sz="1900" kern="1200"/>
            <a:t>Menentukan hubungan dan pengaruh kohesifitas butiran dengan stabilitas bangunan pasir</a:t>
          </a:r>
          <a:endParaRPr lang="en-US" sz="1900" kern="1200"/>
        </a:p>
      </dsp:txBody>
      <dsp:txXfrm>
        <a:off x="22789" y="1066646"/>
        <a:ext cx="10973650" cy="421252"/>
      </dsp:txXfrm>
    </dsp:sp>
    <dsp:sp modelId="{E0A88481-1B73-4AED-87A4-1D35C0321A38}">
      <dsp:nvSpPr>
        <dsp:cNvPr id="0" name=""/>
        <dsp:cNvSpPr/>
      </dsp:nvSpPr>
      <dsp:spPr>
        <a:xfrm>
          <a:off x="0" y="1565407"/>
          <a:ext cx="11019228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d-ID" sz="1900" kern="1200"/>
            <a:t>Menentukan hubungan dan pengaruh antara warna pasir dengan stabilitas bangunan pasir</a:t>
          </a:r>
          <a:endParaRPr lang="en-US" sz="1900" kern="1200"/>
        </a:p>
      </dsp:txBody>
      <dsp:txXfrm>
        <a:off x="22789" y="1588196"/>
        <a:ext cx="10973650" cy="421252"/>
      </dsp:txXfrm>
    </dsp:sp>
    <dsp:sp modelId="{5E9117DE-D6A0-4F5C-9783-458D6F5C362A}">
      <dsp:nvSpPr>
        <dsp:cNvPr id="0" name=""/>
        <dsp:cNvSpPr/>
      </dsp:nvSpPr>
      <dsp:spPr>
        <a:xfrm>
          <a:off x="0" y="2086957"/>
          <a:ext cx="11019228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d-ID" sz="1900" kern="1200"/>
            <a:t>Fenomena mekanika apa yang terjadi seiring perubahan warna pasir terhadap stabilitas bangunan pasir</a:t>
          </a:r>
          <a:endParaRPr lang="en-US" sz="1900" kern="1200"/>
        </a:p>
      </dsp:txBody>
      <dsp:txXfrm>
        <a:off x="22789" y="2109746"/>
        <a:ext cx="10973650" cy="4212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35FC0-B50B-4479-AF01-2BEA9109E842}">
      <dsp:nvSpPr>
        <dsp:cNvPr id="0" name=""/>
        <dsp:cNvSpPr/>
      </dsp:nvSpPr>
      <dsp:spPr>
        <a:xfrm>
          <a:off x="0" y="807816"/>
          <a:ext cx="4863682" cy="16156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bg1"/>
              </a:solidFill>
            </a:rPr>
            <a:t>Pra-pengolaan</a:t>
          </a:r>
          <a:r>
            <a:rPr lang="en-US" sz="1800" b="1" kern="1200" dirty="0">
              <a:solidFill>
                <a:schemeClr val="bg1"/>
              </a:solidFill>
            </a:rPr>
            <a:t> Data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rPr>
            <a:t>P</a:t>
          </a:r>
          <a:r>
            <a:rPr lang="id-ID" sz="1800" kern="12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rPr>
            <a:t>enyesuaian gambar yang telah diambil agar berfokus pada pasir sungai dan menghilangkan objek-objek yang tidak diperlukan untuk pengolahan data.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7320" y="855136"/>
        <a:ext cx="4769042" cy="15209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8084E-BA0E-45B6-8428-A6F4C4750B9D}">
      <dsp:nvSpPr>
        <dsp:cNvPr id="0" name=""/>
        <dsp:cNvSpPr/>
      </dsp:nvSpPr>
      <dsp:spPr>
        <a:xfrm>
          <a:off x="0" y="821598"/>
          <a:ext cx="4991857" cy="1643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bg1"/>
              </a:solidFill>
            </a:rPr>
            <a:t>Pengolahan</a:t>
          </a:r>
          <a:r>
            <a:rPr lang="en-US" sz="1800" b="1" kern="1200" dirty="0">
              <a:solidFill>
                <a:schemeClr val="bg1"/>
              </a:solidFill>
            </a:rPr>
            <a:t> Data Untuk </a:t>
          </a:r>
          <a:r>
            <a:rPr lang="en-US" sz="1800" b="1" kern="1200" dirty="0" err="1">
              <a:solidFill>
                <a:schemeClr val="bg1"/>
              </a:solidFill>
            </a:rPr>
            <a:t>Ekstraksi</a:t>
          </a:r>
          <a:r>
            <a:rPr lang="en-US" sz="1800" b="1" kern="1200" dirty="0">
              <a:solidFill>
                <a:schemeClr val="bg1"/>
              </a:solidFill>
            </a:rPr>
            <a:t> </a:t>
          </a:r>
          <a:r>
            <a:rPr lang="en-US" sz="1800" b="1" kern="1200" dirty="0" err="1">
              <a:solidFill>
                <a:schemeClr val="bg1"/>
              </a:solidFill>
            </a:rPr>
            <a:t>Warna</a:t>
          </a:r>
          <a:r>
            <a:rPr lang="en-US" sz="1800" b="1" kern="1200" dirty="0">
              <a:solidFill>
                <a:schemeClr val="bg1"/>
              </a:solidFill>
            </a:rPr>
            <a:t>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rPr>
            <a:t>M</a:t>
          </a:r>
          <a:r>
            <a:rPr lang="id-ID" sz="1800" kern="12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rPr>
            <a:t>engekstrak warna dari gambar-gambar pasir sungai yang telah disesuaikan pada tahap sebelumnya. 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8128" y="869726"/>
        <a:ext cx="4895601" cy="15469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1330A-4313-4336-B095-0BEE499D6527}">
      <dsp:nvSpPr>
        <dsp:cNvPr id="0" name=""/>
        <dsp:cNvSpPr/>
      </dsp:nvSpPr>
      <dsp:spPr>
        <a:xfrm>
          <a:off x="0" y="821598"/>
          <a:ext cx="4991857" cy="1643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s-MY" sz="1800" b="1" kern="1200" spc="0" dirty="0">
              <a:solidFill>
                <a:schemeClr val="bg1"/>
              </a:solidFill>
              <a:effectLst/>
              <a:ea typeface="Georgia" panose="02040502050405020303" pitchFamily="18" charset="0"/>
              <a:cs typeface="Times New Roman" panose="02020603050405020304" pitchFamily="18" charset="0"/>
            </a:rPr>
            <a:t>Pengolahan Data Untuk Melihat Hubungan Warna dan Waktu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ms-MY" sz="1800" kern="1200" dirty="0">
              <a:solidFill>
                <a:schemeClr val="bg1"/>
              </a:solidFill>
              <a:effectLst/>
              <a:ea typeface="PMingLiU" panose="02020500000000000000" pitchFamily="18" charset="-120"/>
              <a:cs typeface="Times New Roman" panose="02020603050405020304" pitchFamily="18" charset="0"/>
            </a:rPr>
            <a:t>Melihat hubungan perubahan warna terhadap waktu berdasarkan kode warna yang dicitrakan pada gambar dari pasir sungai.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8128" y="869726"/>
        <a:ext cx="4895601" cy="15469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CE5CE-E2B9-486B-ABC5-ECAD3FC39838}">
      <dsp:nvSpPr>
        <dsp:cNvPr id="0" name=""/>
        <dsp:cNvSpPr/>
      </dsp:nvSpPr>
      <dsp:spPr>
        <a:xfrm>
          <a:off x="0" y="791555"/>
          <a:ext cx="4863683" cy="15831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chemeClr val="bg1"/>
              </a:solidFill>
            </a:rPr>
            <a:t>Pengambilan</a:t>
          </a:r>
          <a:r>
            <a:rPr lang="en-US" sz="1800" b="1" kern="1200" dirty="0">
              <a:solidFill>
                <a:schemeClr val="bg1"/>
              </a:solidFill>
            </a:rPr>
            <a:t> Data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rPr>
            <a:t>Citra yang diambil dilakukan setiap 10 menit sekali menggunakan gawai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46368" y="837923"/>
        <a:ext cx="4770947" cy="1490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52A3-145B-AD20-0282-C058DD195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24D94-D263-4963-DD23-431D9FD5A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FBB45-7E6A-5B61-7B08-B973BA0D3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2C1F3-6BE5-5840-10EE-60A8056F0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B87D6-0959-C4E9-3F15-3270E7B7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86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B3D3-96F0-A607-3F03-09484721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AE54C-171A-07D6-F189-9CEE46833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733AB-895C-C440-8E28-557C68793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2B459-E3FA-4925-CD98-CBBC3E5D3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FCBEC-C558-6CF9-5016-E4676859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9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EB9DF3-4ED5-8F4A-288F-5EAF1B27AA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4F651-A6EC-65D7-C9AB-B22B05E1A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5EF39-CCED-F274-A226-81138F21A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EE9D9-7D96-5BD0-8AC5-1ECDB09C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0BDD9-1A56-C6CF-930F-4EF050346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3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361E-F736-C9CA-1C5A-C5525240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3C2FF-0865-E6FB-5D80-323E13422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B43C4-076E-ED68-0BB4-20EE255E7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DE28B-ECA6-AE30-1B6C-21148D0AA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77BA9-C65F-E05B-5382-1DF4406E3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7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FC34-4542-26F0-6126-621445A96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7906F-984E-8274-51FC-1158DCD65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27925-A9EA-DC7B-D782-820B4F424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2235A-676F-3938-9D3C-504215B33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FC0F1-D9DE-8ACD-0D65-ED6A017B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72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0CEB-5D60-CB22-B72E-5AA100DED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E89C6-1E1B-6378-36C7-7A5214809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6B1E5-64E3-56C2-4813-27F7E1CC1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5FC41-9F1F-AAA0-62B8-A37D8FC83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CADE6-3E31-D3D9-938D-07C706797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6AE69-64B4-A557-B0D7-0DBA71B3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24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940F-225E-6D7C-D5F8-945E9009C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BE5F9-38A9-D549-B130-3E7D2A6AE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0B7480-A292-F1EA-B4F6-8D714A638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CA687-94A5-4EA1-7480-9617AB074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F0D7B-3CEA-1D7F-3815-F5CDFD8CE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B4DD87-9E0E-20E0-6AC9-4A28F127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4ACBFB-E7DC-DA0F-179F-04962EA89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55BC4F-30D2-E1B8-600B-E5CDBDE7E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60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3DD7-9D57-7A6B-5F20-B2A0920D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99321E-56A2-13E7-5E3E-53DDAF32E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3C0104-0C73-7FC6-AD88-0593806FE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9C90F-A4A8-C567-1C20-545168B9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50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527F57-FE45-CAD9-2AE6-B294FCA5B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6E3BA-6F83-E315-5090-42BCE98AA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64C82-0171-5144-752A-D9486F58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43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91AF9-FB2F-0EF5-4413-4D2CD0170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E105F-7655-4BB6-1867-852899343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F61A6-C384-DCC3-BAE2-618BDAFDB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60F05-A016-FDCF-B444-BD382115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389A0-B2B4-1464-0BB1-D4D561A1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9D283-A078-1FBE-50D7-A6C65C72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1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6B26-6294-0B36-5929-7B0EF8CAB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09316E-EE9D-C261-0B93-628E3D4C3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9801C-3686-B1D5-52DC-4C3788670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402F3-8BD0-211C-3B72-69F756947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FA06A-66F8-FD0D-72B8-4962177D6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7278D-BBF1-4C06-97B9-F6F8D44F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8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3070E-F564-C483-5D45-348EC7858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FE3AB-86DC-1070-CB7E-6E912EAE9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A7CB9-4695-5D54-E27B-0B9CCA890F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A20B53-6350-40CC-88DD-7AEC141B61C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4B7A2-DF8A-B59E-DC5A-109B1BD8E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F0894-AD13-5C6C-CABD-05A35EFFF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28F8B0-1833-4035-B34C-ED4F252F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26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18" Type="http://schemas.openxmlformats.org/officeDocument/2006/relationships/diagramData" Target="../diagrams/data10.xml"/><Relationship Id="rId3" Type="http://schemas.openxmlformats.org/officeDocument/2006/relationships/diagramData" Target="../diagrams/data7.xml"/><Relationship Id="rId21" Type="http://schemas.openxmlformats.org/officeDocument/2006/relationships/diagramColors" Target="../diagrams/colors9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image" Target="../media/image1.png"/><Relationship Id="rId16" Type="http://schemas.openxmlformats.org/officeDocument/2006/relationships/diagramColors" Target="../diagrams/colors8.xml"/><Relationship Id="rId20" Type="http://schemas.openxmlformats.org/officeDocument/2006/relationships/diagramQuickStyle" Target="../diagrams/quickStyl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19" Type="http://schemas.openxmlformats.org/officeDocument/2006/relationships/diagramLayout" Target="../diagrams/layout9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Relationship Id="rId22" Type="http://schemas.microsoft.com/office/2007/relationships/diagramDrawing" Target="../diagrams/drawin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Layout" Target="../diagrams/layout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Data" Target="../diagrams/data5.xml"/><Relationship Id="rId2" Type="http://schemas.openxmlformats.org/officeDocument/2006/relationships/image" Target="../media/image1.png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0.xml"/><Relationship Id="rId5" Type="http://schemas.openxmlformats.org/officeDocument/2006/relationships/diagramQuickStyle" Target="../diagrams/quickStyle3.xml"/><Relationship Id="rId15" Type="http://schemas.openxmlformats.org/officeDocument/2006/relationships/diagramColors" Target="../diagrams/colors4.xml"/><Relationship Id="rId10" Type="http://schemas.openxmlformats.org/officeDocument/2006/relationships/diagramQuickStyle" Target="../diagrams/quickStyle30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0.xml"/><Relationship Id="rId1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2176E7-27B5-CE02-D494-E9DF65894274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CF2E1071-75B2-29B2-0DEF-21D82B1A3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49FCB5-E268-0E42-42AC-AFA627D14BA4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2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A6DA53-1E88-3228-21F5-1B07726166BD}"/>
              </a:ext>
            </a:extLst>
          </p:cNvPr>
          <p:cNvSpPr txBox="1"/>
          <p:nvPr/>
        </p:nvSpPr>
        <p:spPr>
          <a:xfrm>
            <a:off x="524819" y="2088063"/>
            <a:ext cx="11142357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005AAB"/>
                </a:solidFill>
              </a:rPr>
              <a:t>PREDIKSI KONSENTRASI AIR PADA MATERIAL GRANULAR DENGAN PENGAMATAN CITRA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068540-ADF7-5B3E-2E22-8C0C1F0E7135}"/>
              </a:ext>
            </a:extLst>
          </p:cNvPr>
          <p:cNvSpPr txBox="1"/>
          <p:nvPr/>
        </p:nvSpPr>
        <p:spPr>
          <a:xfrm>
            <a:off x="4442812" y="4396387"/>
            <a:ext cx="330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5AAB"/>
                </a:solidFill>
              </a:rPr>
              <a:t>REVANKA MULYA—10220078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7A260-712D-046D-2630-1A8F5CB88759}"/>
              </a:ext>
            </a:extLst>
          </p:cNvPr>
          <p:cNvSpPr txBox="1"/>
          <p:nvPr/>
        </p:nvSpPr>
        <p:spPr>
          <a:xfrm>
            <a:off x="347190" y="5589346"/>
            <a:ext cx="4693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5AAB"/>
                </a:solidFill>
              </a:rPr>
              <a:t>Dosen </a:t>
            </a:r>
            <a:r>
              <a:rPr lang="en-US" b="1" dirty="0" err="1">
                <a:solidFill>
                  <a:srgbClr val="005AAB"/>
                </a:solidFill>
              </a:rPr>
              <a:t>Pembimbing</a:t>
            </a:r>
            <a:endParaRPr lang="en-US" b="1" dirty="0">
              <a:solidFill>
                <a:srgbClr val="005AAB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5AAB"/>
                </a:solidFill>
              </a:rPr>
              <a:t>Dr. </a:t>
            </a:r>
            <a:r>
              <a:rPr lang="en-US" dirty="0" err="1">
                <a:solidFill>
                  <a:srgbClr val="005AAB"/>
                </a:solidFill>
              </a:rPr>
              <a:t>rer</a:t>
            </a:r>
            <a:r>
              <a:rPr lang="en-US" dirty="0">
                <a:solidFill>
                  <a:srgbClr val="005AAB"/>
                </a:solidFill>
              </a:rPr>
              <a:t>. nat. </a:t>
            </a:r>
            <a:r>
              <a:rPr lang="en-US" dirty="0" err="1">
                <a:solidFill>
                  <a:srgbClr val="005AAB"/>
                </a:solidFill>
              </a:rPr>
              <a:t>Sparisoma</a:t>
            </a:r>
            <a:r>
              <a:rPr lang="en-US" dirty="0">
                <a:solidFill>
                  <a:srgbClr val="005AAB"/>
                </a:solidFill>
              </a:rPr>
              <a:t> </a:t>
            </a:r>
            <a:r>
              <a:rPr lang="en-US" dirty="0" err="1">
                <a:solidFill>
                  <a:srgbClr val="005AAB"/>
                </a:solidFill>
              </a:rPr>
              <a:t>Viridi</a:t>
            </a:r>
            <a:r>
              <a:rPr lang="en-US" dirty="0">
                <a:solidFill>
                  <a:srgbClr val="005AAB"/>
                </a:solidFill>
              </a:rPr>
              <a:t>. </a:t>
            </a:r>
            <a:r>
              <a:rPr lang="en-US" dirty="0" err="1">
                <a:solidFill>
                  <a:srgbClr val="005AAB"/>
                </a:solidFill>
              </a:rPr>
              <a:t>S.Si</a:t>
            </a:r>
            <a:r>
              <a:rPr lang="en-US" dirty="0">
                <a:solidFill>
                  <a:srgbClr val="005AAB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5AAB"/>
                </a:solidFill>
              </a:rPr>
              <a:t>Dr. </a:t>
            </a:r>
            <a:r>
              <a:rPr lang="en-US" dirty="0" err="1">
                <a:solidFill>
                  <a:srgbClr val="005AAB"/>
                </a:solidFill>
              </a:rPr>
              <a:t>Nurhasan</a:t>
            </a:r>
            <a:r>
              <a:rPr lang="en-US" dirty="0">
                <a:solidFill>
                  <a:srgbClr val="005AAB"/>
                </a:solidFill>
              </a:rPr>
              <a:t>, </a:t>
            </a:r>
            <a:r>
              <a:rPr lang="en-US" dirty="0" err="1">
                <a:solidFill>
                  <a:srgbClr val="005AAB"/>
                </a:solidFill>
              </a:rPr>
              <a:t>S.Si</a:t>
            </a:r>
            <a:r>
              <a:rPr lang="en-US" dirty="0">
                <a:solidFill>
                  <a:srgbClr val="005AAB"/>
                </a:solidFill>
              </a:rPr>
              <a:t>., </a:t>
            </a:r>
            <a:r>
              <a:rPr lang="en-US" dirty="0" err="1">
                <a:solidFill>
                  <a:srgbClr val="005AAB"/>
                </a:solidFill>
              </a:rPr>
              <a:t>M.Si</a:t>
            </a:r>
            <a:r>
              <a:rPr lang="en-US" dirty="0">
                <a:solidFill>
                  <a:srgbClr val="005AAB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FD637-3F80-D7DE-2A0E-F562BD205AF7}"/>
              </a:ext>
            </a:extLst>
          </p:cNvPr>
          <p:cNvSpPr txBox="1"/>
          <p:nvPr/>
        </p:nvSpPr>
        <p:spPr>
          <a:xfrm>
            <a:off x="7151698" y="5589346"/>
            <a:ext cx="469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5AAB"/>
                </a:solidFill>
              </a:rPr>
              <a:t>Dosen </a:t>
            </a:r>
            <a:r>
              <a:rPr lang="en-US" b="1" dirty="0" err="1">
                <a:solidFill>
                  <a:srgbClr val="005AAB"/>
                </a:solidFill>
              </a:rPr>
              <a:t>Penguji</a:t>
            </a:r>
            <a:endParaRPr lang="en-US" b="1" dirty="0">
              <a:solidFill>
                <a:srgbClr val="005AAB"/>
              </a:solidFill>
            </a:endParaRPr>
          </a:p>
          <a:p>
            <a:r>
              <a:rPr lang="en-US" dirty="0">
                <a:solidFill>
                  <a:srgbClr val="005AAB"/>
                </a:solidFill>
              </a:rPr>
              <a:t>To Be Announced</a:t>
            </a:r>
          </a:p>
        </p:txBody>
      </p:sp>
    </p:spTree>
    <p:extLst>
      <p:ext uri="{BB962C8B-B14F-4D97-AF65-F5344CB8AC3E}">
        <p14:creationId xmlns:p14="http://schemas.microsoft.com/office/powerpoint/2010/main" val="266604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5653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TINJAUAN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8" y="2298581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KOHESI DAN JEMBATAN CAIRAN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9778C9-A2F6-2989-58E8-7D57FB78DC3A}"/>
                  </a:ext>
                </a:extLst>
              </p:cNvPr>
              <p:cNvSpPr txBox="1"/>
              <p:nvPr/>
            </p:nvSpPr>
            <p:spPr>
              <a:xfrm>
                <a:off x="347188" y="2995987"/>
                <a:ext cx="11273564" cy="206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5AAB"/>
                    </a:solidFill>
                  </a:rPr>
                  <a:t>Kohesi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antara</a:t>
                </a:r>
                <a:r>
                  <a:rPr lang="en-US" sz="2400" dirty="0">
                    <a:solidFill>
                      <a:srgbClr val="005AAB"/>
                    </a:solidFill>
                  </a:rPr>
                  <a:t> dua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partikel</a:t>
                </a:r>
                <a:r>
                  <a:rPr lang="en-US" sz="2400" dirty="0">
                    <a:solidFill>
                      <a:srgbClr val="005A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merupakan</a:t>
                </a:r>
                <a:r>
                  <a:rPr lang="en-US" sz="2400" dirty="0">
                    <a:solidFill>
                      <a:srgbClr val="005A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hasil</a:t>
                </a:r>
                <a:r>
                  <a:rPr lang="en-US" sz="2400" dirty="0">
                    <a:solidFill>
                      <a:srgbClr val="005A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dari</a:t>
                </a:r>
                <a:r>
                  <a:rPr lang="en-US" sz="2400" dirty="0">
                    <a:solidFill>
                      <a:srgbClr val="005A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adanya</a:t>
                </a:r>
                <a:r>
                  <a:rPr lang="en-US" sz="2400" dirty="0">
                    <a:solidFill>
                      <a:srgbClr val="005A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tekanan</a:t>
                </a:r>
                <a:r>
                  <a:rPr lang="en-US" sz="2400" dirty="0">
                    <a:solidFill>
                      <a:srgbClr val="005A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permukaan</a:t>
                </a:r>
                <a:r>
                  <a:rPr lang="en-US" sz="2400" dirty="0">
                    <a:solidFill>
                      <a:srgbClr val="005AAB"/>
                    </a:solidFill>
                  </a:rPr>
                  <a:t> dan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efek</a:t>
                </a:r>
                <a:r>
                  <a:rPr lang="en-US" sz="2400" dirty="0">
                    <a:solidFill>
                      <a:srgbClr val="005A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kapiler</a:t>
                </a:r>
                <a:r>
                  <a:rPr lang="en-US" sz="2400" dirty="0">
                    <a:solidFill>
                      <a:srgbClr val="005A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dari</a:t>
                </a:r>
                <a:r>
                  <a:rPr lang="en-US" sz="2400" dirty="0">
                    <a:solidFill>
                      <a:srgbClr val="005A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caitan</a:t>
                </a:r>
                <a:r>
                  <a:rPr lang="en-US" sz="2400" dirty="0">
                    <a:solidFill>
                      <a:srgbClr val="005AAB"/>
                    </a:solidFill>
                  </a:rPr>
                  <a:t>. Dapat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dihitung</a:t>
                </a:r>
                <a:r>
                  <a:rPr lang="en-US" sz="2400" dirty="0">
                    <a:solidFill>
                      <a:srgbClr val="005AAB"/>
                    </a:solidFill>
                  </a:rPr>
                  <a:t> dengan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persamaan</a:t>
                </a:r>
                <a:r>
                  <a:rPr lang="en-US" sz="2400" dirty="0">
                    <a:solidFill>
                      <a:srgbClr val="005A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5AAB"/>
                    </a:solidFill>
                  </a:rPr>
                  <a:t>berikut</a:t>
                </a:r>
                <a:endParaRPr lang="en-US" sz="2400" dirty="0">
                  <a:solidFill>
                    <a:srgbClr val="005AAB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d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d-ID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d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d-ID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id-ID" sz="16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id-ID" sz="16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id-ID" sz="16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d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d-ID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id-ID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d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d-ID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id-ID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#(1)</m:t>
                          </m:r>
                        </m:e>
                      </m:eqArr>
                    </m:oMath>
                  </m:oMathPara>
                </a14:m>
                <a:endParaRPr lang="en-US" sz="1600" b="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solidFill>
                    <a:srgbClr val="005AAB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9778C9-A2F6-2989-58E8-7D57FB78D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88" y="2995987"/>
                <a:ext cx="11273564" cy="2068771"/>
              </a:xfrm>
              <a:prstGeom prst="rect">
                <a:avLst/>
              </a:prstGeom>
              <a:blipFill>
                <a:blip r:embed="rId3"/>
                <a:stretch>
                  <a:fillRect l="-865"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6279E09-7CC4-197A-03E2-5284C6581D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4068139"/>
                  </p:ext>
                </p:extLst>
              </p:nvPr>
            </p:nvGraphicFramePr>
            <p:xfrm>
              <a:off x="484461" y="4954624"/>
              <a:ext cx="6055618" cy="160967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04458">
                      <a:extLst>
                        <a:ext uri="{9D8B030D-6E8A-4147-A177-3AD203B41FA5}">
                          <a16:colId xmlns:a16="http://schemas.microsoft.com/office/drawing/2014/main" val="2487156608"/>
                        </a:ext>
                      </a:extLst>
                    </a:gridCol>
                    <a:gridCol w="5051160">
                      <a:extLst>
                        <a:ext uri="{9D8B030D-6E8A-4147-A177-3AD203B41FA5}">
                          <a16:colId xmlns:a16="http://schemas.microsoft.com/office/drawing/2014/main" val="2426290735"/>
                        </a:ext>
                      </a:extLst>
                    </a:gridCol>
                  </a:tblGrid>
                  <a:tr h="3242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400" b="0" smtClean="0">
                                    <a:solidFill>
                                      <a:srgbClr val="005AAB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ms-MY" sz="1400" b="0" i="1" smtClean="0">
                                    <a:solidFill>
                                      <a:srgbClr val="005AAB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Perbedaan tekanan udara dengan cairan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0234926"/>
                      </a:ext>
                    </a:extLst>
                  </a:tr>
                  <a:tr h="3242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5AAB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ms-MY" sz="1400" b="0" i="1" smtClean="0">
                                        <a:solidFill>
                                          <a:srgbClr val="005AAB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ms-MY" sz="1400" b="0" i="1" smtClean="0">
                                        <a:solidFill>
                                          <a:srgbClr val="005AAB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Tekanan udara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812229"/>
                      </a:ext>
                    </a:extLst>
                  </a:tr>
                  <a:tr h="3242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5AAB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ms-MY" sz="1400" b="0" i="1" smtClean="0">
                                        <a:solidFill>
                                          <a:srgbClr val="005AAB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ms-MY" sz="1400" b="0" i="1" smtClean="0">
                                        <a:solidFill>
                                          <a:srgbClr val="005AAB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Tekanan cairan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9451389"/>
                      </a:ext>
                    </a:extLst>
                  </a:tr>
                  <a:tr h="3242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400" b="0" i="1" smtClean="0">
                                    <a:solidFill>
                                      <a:srgbClr val="005AAB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Tekanan antara udara dan cairan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42774986"/>
                      </a:ext>
                    </a:extLst>
                  </a:tr>
                  <a:tr h="31277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5AAB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ms-MY" sz="1400" b="0" i="1" smtClean="0">
                                      <a:solidFill>
                                        <a:srgbClr val="005AAB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ms-MY" sz="1400" b="0" i="1" smtClean="0">
                                      <a:solidFill>
                                        <a:srgbClr val="005AAB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&amp;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rgbClr val="005AAB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ms-MY" sz="1400" b="0" i="1" smtClean="0">
                                      <a:solidFill>
                                        <a:srgbClr val="005AAB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ms-MY" sz="1400" b="0" i="1" smtClean="0">
                                      <a:solidFill>
                                        <a:srgbClr val="005AAB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radius 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36411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6279E09-7CC4-197A-03E2-5284C6581D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4068139"/>
                  </p:ext>
                </p:extLst>
              </p:nvPr>
            </p:nvGraphicFramePr>
            <p:xfrm>
              <a:off x="484461" y="4954624"/>
              <a:ext cx="6055618" cy="160967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04458">
                      <a:extLst>
                        <a:ext uri="{9D8B030D-6E8A-4147-A177-3AD203B41FA5}">
                          <a16:colId xmlns:a16="http://schemas.microsoft.com/office/drawing/2014/main" val="2487156608"/>
                        </a:ext>
                      </a:extLst>
                    </a:gridCol>
                    <a:gridCol w="5051160">
                      <a:extLst>
                        <a:ext uri="{9D8B030D-6E8A-4147-A177-3AD203B41FA5}">
                          <a16:colId xmlns:a16="http://schemas.microsoft.com/office/drawing/2014/main" val="2426290735"/>
                        </a:ext>
                      </a:extLst>
                    </a:gridCol>
                  </a:tblGrid>
                  <a:tr h="3242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774" r="-502424" b="-4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Perbedaan tekanan udara dengan cairan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0234926"/>
                      </a:ext>
                    </a:extLst>
                  </a:tr>
                  <a:tr h="3242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852" r="-502424" b="-3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Tekanan udara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812229"/>
                      </a:ext>
                    </a:extLst>
                  </a:tr>
                  <a:tr h="3242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5660" r="-502424" b="-2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Tekanan cairan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9451389"/>
                      </a:ext>
                    </a:extLst>
                  </a:tr>
                  <a:tr h="3242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0000" r="-502424" b="-1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Tekanan antara udara dan cairan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42774986"/>
                      </a:ext>
                    </a:extLst>
                  </a:tr>
                  <a:tr h="312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23529" r="-502424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radius 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7364116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87484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5653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TINJAUAN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8" y="2298581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KOHESI DAN JEMBATAN CAIRAN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9778C9-A2F6-2989-58E8-7D57FB78DC3A}"/>
                  </a:ext>
                </a:extLst>
              </p:cNvPr>
              <p:cNvSpPr txBox="1"/>
              <p:nvPr/>
            </p:nvSpPr>
            <p:spPr>
              <a:xfrm>
                <a:off x="347188" y="2995987"/>
                <a:ext cx="11273564" cy="2555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id-ID" sz="2400" dirty="0">
                    <a:solidFill>
                      <a:srgbClr val="005AAB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Sementara itu, untuk menghitung cekungan dapat memanfaatkan persamaan berikut</a:t>
                </a:r>
                <a:endParaRPr lang="en-US" sz="2400" dirty="0">
                  <a:solidFill>
                    <a:srgbClr val="005AAB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id-ID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id-ID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2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id-ID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d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e>
                          </m:rad>
                          <m:r>
                            <a:rPr lang="id-ID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#</m:t>
                          </m:r>
                          <m:d>
                            <m:dPr>
                              <m:ctrl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sz="1800" b="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3200" dirty="0">
                  <a:solidFill>
                    <a:srgbClr val="005AAB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9778C9-A2F6-2989-58E8-7D57FB78D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88" y="2995987"/>
                <a:ext cx="11273564" cy="2555764"/>
              </a:xfrm>
              <a:prstGeom prst="rect">
                <a:avLst/>
              </a:prstGeom>
              <a:blipFill>
                <a:blip r:embed="rId3"/>
                <a:stretch>
                  <a:fillRect l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37E1FDD-E5C5-5741-C89E-E6281ACD56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6041589"/>
                  </p:ext>
                </p:extLst>
              </p:nvPr>
            </p:nvGraphicFramePr>
            <p:xfrm>
              <a:off x="470330" y="5193965"/>
              <a:ext cx="4113781" cy="12189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2362">
                      <a:extLst>
                        <a:ext uri="{9D8B030D-6E8A-4147-A177-3AD203B41FA5}">
                          <a16:colId xmlns:a16="http://schemas.microsoft.com/office/drawing/2014/main" val="520186191"/>
                        </a:ext>
                      </a:extLst>
                    </a:gridCol>
                    <a:gridCol w="3431419">
                      <a:extLst>
                        <a:ext uri="{9D8B030D-6E8A-4147-A177-3AD203B41FA5}">
                          <a16:colId xmlns:a16="http://schemas.microsoft.com/office/drawing/2014/main" val="1041197929"/>
                        </a:ext>
                      </a:extLst>
                    </a:gridCol>
                  </a:tblGrid>
                  <a:tr h="4063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400" b="0" i="1" smtClean="0">
                                    <a:solidFill>
                                      <a:srgbClr val="005AAB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1400" b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suction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7113800"/>
                      </a:ext>
                    </a:extLst>
                  </a:tr>
                  <a:tr h="4063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400" b="0" i="1" smtClean="0">
                                    <a:solidFill>
                                      <a:srgbClr val="005AAB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400" b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gravitasi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333723"/>
                      </a:ext>
                    </a:extLst>
                  </a:tr>
                  <a:tr h="4063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5AAB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ms-MY" sz="1400" b="0" i="1" smtClean="0">
                                        <a:solidFill>
                                          <a:srgbClr val="005AAB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ms-MY" sz="1400" b="0" i="1" smtClean="0">
                                        <a:solidFill>
                                          <a:srgbClr val="005AAB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Densitas cairan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38721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37E1FDD-E5C5-5741-C89E-E6281ACD56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6041589"/>
                  </p:ext>
                </p:extLst>
              </p:nvPr>
            </p:nvGraphicFramePr>
            <p:xfrm>
              <a:off x="470330" y="5193965"/>
              <a:ext cx="4113781" cy="12189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2362">
                      <a:extLst>
                        <a:ext uri="{9D8B030D-6E8A-4147-A177-3AD203B41FA5}">
                          <a16:colId xmlns:a16="http://schemas.microsoft.com/office/drawing/2014/main" val="520186191"/>
                        </a:ext>
                      </a:extLst>
                    </a:gridCol>
                    <a:gridCol w="3431419">
                      <a:extLst>
                        <a:ext uri="{9D8B030D-6E8A-4147-A177-3AD203B41FA5}">
                          <a16:colId xmlns:a16="http://schemas.microsoft.com/office/drawing/2014/main" val="1041197929"/>
                        </a:ext>
                      </a:extLst>
                    </a:gridCol>
                  </a:tblGrid>
                  <a:tr h="4063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502679" b="-198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suction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7113800"/>
                      </a:ext>
                    </a:extLst>
                  </a:tr>
                  <a:tr h="4063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515" r="-502679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gravitasi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1333723"/>
                      </a:ext>
                    </a:extLst>
                  </a:tr>
                  <a:tr h="4063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8507" r="-5026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500"/>
                            </a:lnSpc>
                          </a:pPr>
                          <a:r>
                            <a:rPr lang="ms-MY" sz="1400" b="0" dirty="0">
                              <a:solidFill>
                                <a:srgbClr val="005AAB"/>
                              </a:solidFill>
                              <a:effectLst/>
                              <a:latin typeface="+mn-lt"/>
                            </a:rPr>
                            <a:t>Densitas cairan</a:t>
                          </a:r>
                          <a:endParaRPr lang="en-US" sz="1400" b="0" dirty="0">
                            <a:solidFill>
                              <a:srgbClr val="005AAB"/>
                            </a:solidFill>
                            <a:effectLst/>
                            <a:latin typeface="+mn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38721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03209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5653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TINJAUAN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8" y="2298581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KOHESI DAN JEMBATAN CAIRAN</a:t>
            </a:r>
          </a:p>
        </p:txBody>
      </p:sp>
      <p:pic>
        <p:nvPicPr>
          <p:cNvPr id="8" name="Picture 7" descr="P243#yIS1">
            <a:extLst>
              <a:ext uri="{FF2B5EF4-FFF2-40B4-BE49-F238E27FC236}">
                <a16:creationId xmlns:a16="http://schemas.microsoft.com/office/drawing/2014/main" id="{6383A2CE-6C37-C493-5CB7-912C4243C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15" y="3222472"/>
            <a:ext cx="4612058" cy="3403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9AA0A6-E39D-E9F4-5530-295FDA3B0F67}"/>
              </a:ext>
            </a:extLst>
          </p:cNvPr>
          <p:cNvSpPr txBox="1"/>
          <p:nvPr/>
        </p:nvSpPr>
        <p:spPr>
          <a:xfrm>
            <a:off x="5716514" y="2883356"/>
            <a:ext cx="45114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Kohesi pada media granular memiliki empat bentuk, yaitu </a:t>
            </a:r>
            <a:r>
              <a:rPr lang="id-ID" sz="2400" i="1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pendular</a:t>
            </a:r>
            <a:r>
              <a:rPr lang="id-ID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id-ID" sz="2400" i="1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funicular</a:t>
            </a:r>
            <a:r>
              <a:rPr lang="id-ID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id-ID" sz="2400" i="1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capillary</a:t>
            </a:r>
            <a:r>
              <a:rPr lang="id-ID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, dan </a:t>
            </a:r>
            <a:r>
              <a:rPr lang="id-ID" sz="2400" i="1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slurry</a:t>
            </a:r>
            <a:r>
              <a:rPr lang="id-ID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. Bentuk-bentuk ini bergantung pada kandungan air yang dimiliki pada media granular basah</a:t>
            </a:r>
            <a:endParaRPr lang="en-US" sz="2400" dirty="0">
              <a:solidFill>
                <a:srgbClr val="005AAB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4C41E-87F6-7ED6-1D2A-354B10825261}"/>
              </a:ext>
            </a:extLst>
          </p:cNvPr>
          <p:cNvSpPr txBox="1"/>
          <p:nvPr/>
        </p:nvSpPr>
        <p:spPr>
          <a:xfrm>
            <a:off x="347187" y="2755748"/>
            <a:ext cx="5777350" cy="38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Tabel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2.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Jenis-jenis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jembatan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cairan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kandungan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cairannya</a:t>
            </a:r>
            <a:endParaRPr lang="en-US" dirty="0">
              <a:solidFill>
                <a:srgbClr val="005A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988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5653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TINJAUAN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8" y="2298581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SUDUT KESTABILAN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3CD208C-F74C-588F-C226-B60F882818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80812"/>
                  </p:ext>
                </p:extLst>
              </p:nvPr>
            </p:nvGraphicFramePr>
            <p:xfrm>
              <a:off x="6609145" y="2800010"/>
              <a:ext cx="4091586" cy="324956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075476">
                      <a:extLst>
                        <a:ext uri="{9D8B030D-6E8A-4147-A177-3AD203B41FA5}">
                          <a16:colId xmlns:a16="http://schemas.microsoft.com/office/drawing/2014/main" val="810978303"/>
                        </a:ext>
                      </a:extLst>
                    </a:gridCol>
                    <a:gridCol w="2016110">
                      <a:extLst>
                        <a:ext uri="{9D8B030D-6E8A-4147-A177-3AD203B41FA5}">
                          <a16:colId xmlns:a16="http://schemas.microsoft.com/office/drawing/2014/main" val="407790353"/>
                        </a:ext>
                      </a:extLst>
                    </a:gridCol>
                  </a:tblGrid>
                  <a:tr h="866254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 dirty="0">
                              <a:effectLst/>
                            </a:rPr>
                            <a:t>Deskripsi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 dirty="0">
                              <a:effectLst/>
                            </a:rPr>
                            <a:t>Sudut Kestabilan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8321548"/>
                      </a:ext>
                    </a:extLst>
                  </a:tr>
                  <a:tr h="47643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>
                              <a:effectLst/>
                            </a:rPr>
                            <a:t>Very free-flowing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400">
                                    <a:effectLst/>
                                    <a:latin typeface="Cambria Math" panose="02040503050406030204" pitchFamily="18" charset="0"/>
                                  </a:rPr>
                                  <m:t>&lt;30°</m:t>
                                </m:r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99230957"/>
                      </a:ext>
                    </a:extLst>
                  </a:tr>
                  <a:tr h="47643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 dirty="0">
                              <a:effectLst/>
                            </a:rPr>
                            <a:t>Free flowing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6032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400">
                                    <a:effectLst/>
                                    <a:latin typeface="Cambria Math" panose="02040503050406030204" pitchFamily="18" charset="0"/>
                                  </a:rPr>
                                  <m:t>30°−38°</m:t>
                                </m:r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5658781"/>
                      </a:ext>
                    </a:extLst>
                  </a:tr>
                  <a:tr h="47643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>
                              <a:effectLst/>
                            </a:rPr>
                            <a:t>Fair to passable flow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400">
                                    <a:effectLst/>
                                    <a:latin typeface="Cambria Math" panose="02040503050406030204" pitchFamily="18" charset="0"/>
                                  </a:rPr>
                                  <m:t>38°−45°</m:t>
                                </m:r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72972514"/>
                      </a:ext>
                    </a:extLst>
                  </a:tr>
                  <a:tr h="47643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>
                              <a:effectLst/>
                            </a:rPr>
                            <a:t>Cohesive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400">
                                    <a:effectLst/>
                                    <a:latin typeface="Cambria Math" panose="02040503050406030204" pitchFamily="18" charset="0"/>
                                  </a:rPr>
                                  <m:t>30°−38°</m:t>
                                </m:r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291785"/>
                      </a:ext>
                    </a:extLst>
                  </a:tr>
                  <a:tr h="477554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>
                              <a:effectLst/>
                            </a:rPr>
                            <a:t>Very cohesive (non-flowing)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400">
                                    <a:effectLst/>
                                    <a:latin typeface="Cambria Math" panose="02040503050406030204" pitchFamily="18" charset="0"/>
                                  </a:rPr>
                                  <m:t>&gt;55°</m:t>
                                </m:r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41756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3CD208C-F74C-588F-C226-B60F882818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80812"/>
                  </p:ext>
                </p:extLst>
              </p:nvPr>
            </p:nvGraphicFramePr>
            <p:xfrm>
              <a:off x="6609145" y="2800010"/>
              <a:ext cx="4091586" cy="324956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075476">
                      <a:extLst>
                        <a:ext uri="{9D8B030D-6E8A-4147-A177-3AD203B41FA5}">
                          <a16:colId xmlns:a16="http://schemas.microsoft.com/office/drawing/2014/main" val="810978303"/>
                        </a:ext>
                      </a:extLst>
                    </a:gridCol>
                    <a:gridCol w="2016110">
                      <a:extLst>
                        <a:ext uri="{9D8B030D-6E8A-4147-A177-3AD203B41FA5}">
                          <a16:colId xmlns:a16="http://schemas.microsoft.com/office/drawing/2014/main" val="407790353"/>
                        </a:ext>
                      </a:extLst>
                    </a:gridCol>
                  </a:tblGrid>
                  <a:tr h="866254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 dirty="0">
                              <a:effectLst/>
                            </a:rPr>
                            <a:t>Deskripsi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 dirty="0">
                              <a:effectLst/>
                            </a:rPr>
                            <a:t>Sudut Kestabilan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8321548"/>
                      </a:ext>
                    </a:extLst>
                  </a:tr>
                  <a:tr h="47643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>
                              <a:effectLst/>
                            </a:rPr>
                            <a:t>Very free-flowing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3323" t="-181013" r="-1208" b="-4126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9230957"/>
                      </a:ext>
                    </a:extLst>
                  </a:tr>
                  <a:tr h="47643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 dirty="0">
                              <a:effectLst/>
                            </a:rPr>
                            <a:t>Free flowing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3323" t="-284615" r="-1208" b="-3179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658781"/>
                      </a:ext>
                    </a:extLst>
                  </a:tr>
                  <a:tr h="47643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>
                              <a:effectLst/>
                            </a:rPr>
                            <a:t>Fair to passable flow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3323" t="-384615" r="-1208" b="-2179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2972514"/>
                      </a:ext>
                    </a:extLst>
                  </a:tr>
                  <a:tr h="47643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>
                              <a:effectLst/>
                            </a:rPr>
                            <a:t>Cohesive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3323" t="-478481" r="-1208" b="-115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291785"/>
                      </a:ext>
                    </a:extLst>
                  </a:tr>
                  <a:tr h="477554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400">
                              <a:effectLst/>
                            </a:rPr>
                            <a:t>Very cohesive (non-flowing)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3323" t="-585897" r="-1208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17561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04FF97C-9D8D-5316-A8D1-64FADB0D2C23}"/>
              </a:ext>
            </a:extLst>
          </p:cNvPr>
          <p:cNvSpPr txBox="1"/>
          <p:nvPr/>
        </p:nvSpPr>
        <p:spPr>
          <a:xfrm>
            <a:off x="347187" y="3005149"/>
            <a:ext cx="617472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20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Secara umum, sudut kestabilan adalah tingkat kemiringan antar butiran yang dihitung dari bidang horizontal tempat material tersebut diletakkan tanpa terjadi keruntuhan.</a:t>
            </a:r>
            <a:endParaRPr lang="en-US" sz="2000" dirty="0">
              <a:solidFill>
                <a:srgbClr val="005AAB"/>
              </a:solidFill>
              <a:effectLst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20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Banyak cara untuk dapat menghitung sudut kestabilan, misalnya dengan </a:t>
            </a:r>
            <a:r>
              <a:rPr lang="id-ID" sz="2000" i="1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discrete element method</a:t>
            </a:r>
            <a:r>
              <a:rPr lang="id-ID" sz="20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 (DEM), </a:t>
            </a:r>
            <a:r>
              <a:rPr lang="id-ID" sz="2000" i="1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electrical capacitance tomography </a:t>
            </a:r>
            <a:r>
              <a:rPr lang="id-ID" sz="20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(ECT), dan</a:t>
            </a:r>
            <a:r>
              <a:rPr lang="id-ID" sz="2000" i="1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 magnetic resonance imaging</a:t>
            </a:r>
            <a:r>
              <a:rPr lang="id-ID" sz="20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 (MRI). </a:t>
            </a:r>
            <a:endParaRPr lang="en-US" sz="2000" dirty="0">
              <a:solidFill>
                <a:srgbClr val="005AA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8DEA4-78A1-0049-BB97-5EF4F1C612DD}"/>
              </a:ext>
            </a:extLst>
          </p:cNvPr>
          <p:cNvSpPr txBox="1"/>
          <p:nvPr/>
        </p:nvSpPr>
        <p:spPr>
          <a:xfrm>
            <a:off x="7383908" y="2357929"/>
            <a:ext cx="2878722" cy="38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Tabel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3.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Klasifikasi</a:t>
            </a:r>
            <a:r>
              <a:rPr lang="en-US" sz="14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Sudut</a:t>
            </a:r>
            <a:r>
              <a:rPr lang="en-US" sz="14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Kestabilan</a:t>
            </a:r>
            <a:endParaRPr lang="en-US" dirty="0">
              <a:solidFill>
                <a:srgbClr val="005A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426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5653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TINJAUAN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8" y="2298581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SUDUT KESTABILAN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FAA51FB-8448-F296-3B0A-393BD8D2A2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4577618"/>
                  </p:ext>
                </p:extLst>
              </p:nvPr>
            </p:nvGraphicFramePr>
            <p:xfrm>
              <a:off x="618076" y="3380205"/>
              <a:ext cx="5306347" cy="29260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821521">
                      <a:extLst>
                        <a:ext uri="{9D8B030D-6E8A-4147-A177-3AD203B41FA5}">
                          <a16:colId xmlns:a16="http://schemas.microsoft.com/office/drawing/2014/main" val="3082481089"/>
                        </a:ext>
                      </a:extLst>
                    </a:gridCol>
                    <a:gridCol w="2484826">
                      <a:extLst>
                        <a:ext uri="{9D8B030D-6E8A-4147-A177-3AD203B41FA5}">
                          <a16:colId xmlns:a16="http://schemas.microsoft.com/office/drawing/2014/main" val="210690918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</a:rPr>
                            <a:t>Material (Kondisi)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Sudut Kestabilan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034886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Abu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40°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8480711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Aspal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6032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30°−45°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809665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Kulit kayu (limbah)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45°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074776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Kapur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45°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8407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Tanah liat (gumpalan)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25−40°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017506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Biji bunga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28°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52277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Biji semanggi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45°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6267819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Kelapa (parut)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45°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422922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Biji kopi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35−45°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8636207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Tanah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30−45°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664657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Tepung (jagung)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30−40°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890451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FAA51FB-8448-F296-3B0A-393BD8D2A2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4577618"/>
                  </p:ext>
                </p:extLst>
              </p:nvPr>
            </p:nvGraphicFramePr>
            <p:xfrm>
              <a:off x="618076" y="3380205"/>
              <a:ext cx="5306347" cy="29260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821521">
                      <a:extLst>
                        <a:ext uri="{9D8B030D-6E8A-4147-A177-3AD203B41FA5}">
                          <a16:colId xmlns:a16="http://schemas.microsoft.com/office/drawing/2014/main" val="3082481089"/>
                        </a:ext>
                      </a:extLst>
                    </a:gridCol>
                    <a:gridCol w="2484826">
                      <a:extLst>
                        <a:ext uri="{9D8B030D-6E8A-4147-A177-3AD203B41FA5}">
                          <a16:colId xmlns:a16="http://schemas.microsoft.com/office/drawing/2014/main" val="210690918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</a:rPr>
                            <a:t>Material (Kondisi)</a:t>
                          </a:r>
                          <a:endParaRPr lang="en-US" sz="16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Sudut Kestabilan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0348860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Abu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13725" t="-125000" r="-1225" b="-105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480711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Aspal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13725" t="-225000" r="-1225" b="-95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096656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Kulit kayu (limbah)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13725" t="-325000" r="-1225" b="-85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747761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Kapur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13725" t="-425000" r="-1225" b="-75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08407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Tanah liat (gumpalan)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13725" t="-512195" r="-1225" b="-634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175060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Biji bunga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13725" t="-627500" r="-1225" b="-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522774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Biji semanggi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13725" t="-727500" r="-1225" b="-4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267819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Kelapa (parut)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13725" t="-827500" r="-1225" b="-3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22922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Biji kopi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13725" t="-927500" r="-1225" b="-2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636207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Tanah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13725" t="-1027500" r="-1225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646574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</a:rPr>
                            <a:t>Tepung (jagung)</a:t>
                          </a:r>
                          <a:endParaRPr lang="en-US" sz="16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13725" t="-1127500" r="-1225" b="-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90451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C60872B-3ED2-2C46-57E3-07B2FD8709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367813"/>
                  </p:ext>
                </p:extLst>
              </p:nvPr>
            </p:nvGraphicFramePr>
            <p:xfrm>
              <a:off x="6326732" y="3380205"/>
              <a:ext cx="5145873" cy="296359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529971">
                      <a:extLst>
                        <a:ext uri="{9D8B030D-6E8A-4147-A177-3AD203B41FA5}">
                          <a16:colId xmlns:a16="http://schemas.microsoft.com/office/drawing/2014/main" val="3082481089"/>
                        </a:ext>
                      </a:extLst>
                    </a:gridCol>
                    <a:gridCol w="1615902">
                      <a:extLst>
                        <a:ext uri="{9D8B030D-6E8A-4147-A177-3AD203B41FA5}">
                          <a16:colId xmlns:a16="http://schemas.microsoft.com/office/drawing/2014/main" val="2106909189"/>
                        </a:ext>
                      </a:extLst>
                    </a:gridCol>
                  </a:tblGrid>
                  <a:tr h="450166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Material (Kondisi)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Sudut Kestabilan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03488608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Tepung (gandum)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45°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22149620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Granit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35−40°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82800474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Kerikil (Pecahan batu)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45°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76237634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Kerikil (alami dengan pasir)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25−30°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16601840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Biji gandum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30−45°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1746933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Pasir (kering)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34°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42197139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Pasir (terisi air)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15−30°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06694735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Pasir (basah)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45°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25791855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Salju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38°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21694405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Gandum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ms-MY" sz="1600">
                                    <a:effectLst/>
                                    <a:latin typeface="Cambria Math" panose="02040503050406030204" pitchFamily="18" charset="0"/>
                                  </a:rPr>
                                  <m:t>27°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86170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C60872B-3ED2-2C46-57E3-07B2FD8709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367813"/>
                  </p:ext>
                </p:extLst>
              </p:nvPr>
            </p:nvGraphicFramePr>
            <p:xfrm>
              <a:off x="6326732" y="3380205"/>
              <a:ext cx="5145873" cy="296359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529971">
                      <a:extLst>
                        <a:ext uri="{9D8B030D-6E8A-4147-A177-3AD203B41FA5}">
                          <a16:colId xmlns:a16="http://schemas.microsoft.com/office/drawing/2014/main" val="3082481089"/>
                        </a:ext>
                      </a:extLst>
                    </a:gridCol>
                    <a:gridCol w="1615902">
                      <a:extLst>
                        <a:ext uri="{9D8B030D-6E8A-4147-A177-3AD203B41FA5}">
                          <a16:colId xmlns:a16="http://schemas.microsoft.com/office/drawing/2014/main" val="2106909189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Material (Kondisi)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Sudut Kestabilan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03488608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Tepung (gandum)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9245" t="-219512" r="-1887" b="-9414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2149620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Granit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9245" t="-319512" r="-1887" b="-8414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2800474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Kerikil (Pecahan batu)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9245" t="-430000" r="-1887" b="-76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6237634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Kerikil (alami dengan pasir)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9245" t="-517073" r="-1887" b="-6439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601840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Biji gandum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9245" t="-617073" r="-1887" b="-5439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746933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Pasir (kering)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9245" t="-735000" r="-1887" b="-45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2197139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Pasir (terisi air)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9245" t="-814634" r="-1887" b="-3463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6694735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Pasir (basah)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9245" t="-914634" r="-1887" b="-2463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91855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Salju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9245" t="-1040000" r="-1887" b="-15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1694405"/>
                      </a:ext>
                    </a:extLst>
                  </a:tr>
                  <a:tr h="247591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Gandum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9245" t="-1112195" r="-1887" b="-487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6170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E8B62BF-3799-09D5-07B2-28EF5448A516}"/>
              </a:ext>
            </a:extLst>
          </p:cNvPr>
          <p:cNvSpPr txBox="1"/>
          <p:nvPr/>
        </p:nvSpPr>
        <p:spPr>
          <a:xfrm>
            <a:off x="4074978" y="2940414"/>
            <a:ext cx="4103837" cy="38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Tabel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3.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Sudut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kestabilan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berdasarkan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jenis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material</a:t>
            </a:r>
            <a:endParaRPr lang="en-US" dirty="0">
              <a:solidFill>
                <a:srgbClr val="005A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923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7052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METODOLOGI PENELITIAN</a:t>
            </a:r>
          </a:p>
        </p:txBody>
      </p:sp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F5006C55-08B5-B275-D643-A5324CF3C5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0296824"/>
              </p:ext>
            </p:extLst>
          </p:nvPr>
        </p:nvGraphicFramePr>
        <p:xfrm>
          <a:off x="404715" y="3914375"/>
          <a:ext cx="4863682" cy="3231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TextBox 7">
            <a:extLst>
              <a:ext uri="{FF2B5EF4-FFF2-40B4-BE49-F238E27FC236}">
                <a16:creationId xmlns:a16="http://schemas.microsoft.com/office/drawing/2014/main" id="{A7D93D5D-32AD-FB15-553F-88AA24C052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9320478"/>
              </p:ext>
            </p:extLst>
          </p:nvPr>
        </p:nvGraphicFramePr>
        <p:xfrm>
          <a:off x="6138389" y="2124447"/>
          <a:ext cx="4991857" cy="3286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3" name="TextBox 7">
            <a:extLst>
              <a:ext uri="{FF2B5EF4-FFF2-40B4-BE49-F238E27FC236}">
                <a16:creationId xmlns:a16="http://schemas.microsoft.com/office/drawing/2014/main" id="{4D064AC2-7AF4-429E-FF30-D61F635655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3501303"/>
              </p:ext>
            </p:extLst>
          </p:nvPr>
        </p:nvGraphicFramePr>
        <p:xfrm>
          <a:off x="6138389" y="3914375"/>
          <a:ext cx="4991857" cy="3286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4" name="TextBox 7">
            <a:extLst>
              <a:ext uri="{FF2B5EF4-FFF2-40B4-BE49-F238E27FC236}">
                <a16:creationId xmlns:a16="http://schemas.microsoft.com/office/drawing/2014/main" id="{5B35AE09-D566-2266-EAED-FABC1C8AE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591172"/>
              </p:ext>
            </p:extLst>
          </p:nvPr>
        </p:nvGraphicFramePr>
        <p:xfrm>
          <a:off x="404714" y="2196172"/>
          <a:ext cx="4863683" cy="3166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2183756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15056"/>
            <a:ext cx="11497620" cy="993477"/>
            <a:chOff x="347190" y="175612"/>
            <a:chExt cx="13810721" cy="119334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3832" y="175612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1" cy="119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b="1" u="sng" dirty="0">
                  <a:solidFill>
                    <a:srgbClr val="005AAB"/>
                  </a:solidFill>
                </a:rPr>
                <a:t>Seminar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Penelitian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Tugas</a:t>
              </a:r>
              <a:r>
                <a:rPr lang="en-US" sz="1000" b="1" u="sng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>
                  <a:solidFill>
                    <a:srgbClr val="005AAB"/>
                  </a:solidFill>
                </a:rPr>
                <a:t>Program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Studi</a:t>
              </a:r>
              <a:r>
                <a:rPr lang="en-US" sz="1000" b="1" u="sng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 err="1">
                  <a:solidFill>
                    <a:srgbClr val="005AAB"/>
                  </a:solidFill>
                </a:rPr>
                <a:t>Fakultas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Matematika</a:t>
              </a:r>
              <a:r>
                <a:rPr lang="en-US" sz="1000" b="1" u="sng" dirty="0">
                  <a:solidFill>
                    <a:srgbClr val="005AAB"/>
                  </a:solidFill>
                </a:rPr>
                <a:t> dan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Ilmu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Pengetahuan</a:t>
              </a:r>
              <a:r>
                <a:rPr lang="en-US" sz="1000" b="1" u="sng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 err="1">
                  <a:solidFill>
                    <a:srgbClr val="005AAB"/>
                  </a:solidFill>
                </a:rPr>
                <a:t>Institut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Teknologi</a:t>
              </a:r>
              <a:r>
                <a:rPr lang="en-US" sz="1000" b="1" u="sng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90" y="2226805"/>
            <a:ext cx="4321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5AAB"/>
                </a:solidFill>
              </a:rPr>
              <a:t>HASIL PENGOLAHAN WARNA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90" y="4165797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Palette </a:t>
            </a:r>
            <a:r>
              <a:rPr lang="en-US" sz="3200" dirty="0" err="1">
                <a:solidFill>
                  <a:srgbClr val="005AAB"/>
                </a:solidFill>
              </a:rPr>
              <a:t>Pasir</a:t>
            </a:r>
            <a:r>
              <a:rPr lang="en-US" sz="3200" dirty="0">
                <a:solidFill>
                  <a:srgbClr val="005AAB"/>
                </a:solidFill>
              </a:rPr>
              <a:t> </a:t>
            </a:r>
            <a:r>
              <a:rPr lang="en-US" sz="3200" dirty="0" err="1">
                <a:solidFill>
                  <a:srgbClr val="005AAB"/>
                </a:solidFill>
              </a:rPr>
              <a:t>Terang</a:t>
            </a:r>
            <a:endParaRPr lang="en-US" sz="3200" dirty="0">
              <a:solidFill>
                <a:srgbClr val="005AAB"/>
              </a:solidFill>
            </a:endParaRPr>
          </a:p>
        </p:txBody>
      </p:sp>
      <p:pic>
        <p:nvPicPr>
          <p:cNvPr id="16" name="Picture 15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955CFA1A-9EBA-569A-8F46-93964DD4B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72" y="712170"/>
            <a:ext cx="5395838" cy="29677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50BEF7-5323-7247-D5D2-5F96C8F66C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5340" r="1612" b="5660"/>
          <a:stretch/>
        </p:blipFill>
        <p:spPr>
          <a:xfrm>
            <a:off x="5290789" y="3833213"/>
            <a:ext cx="4803945" cy="255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67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34402-2FDE-E6D9-2802-758F620D2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3C69B8-E515-053D-B0E6-20089F6B254C}"/>
              </a:ext>
            </a:extLst>
          </p:cNvPr>
          <p:cNvGrpSpPr/>
          <p:nvPr/>
        </p:nvGrpSpPr>
        <p:grpSpPr>
          <a:xfrm>
            <a:off x="347190" y="115056"/>
            <a:ext cx="11497620" cy="993477"/>
            <a:chOff x="347190" y="175612"/>
            <a:chExt cx="13810721" cy="119334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5D828226-C4E1-13E9-4879-5F0604DE5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3832" y="175612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EEC2C2-E4FC-529B-EFC0-814667DABBA4}"/>
                </a:ext>
              </a:extLst>
            </p:cNvPr>
            <p:cNvSpPr txBox="1"/>
            <p:nvPr/>
          </p:nvSpPr>
          <p:spPr>
            <a:xfrm>
              <a:off x="347190" y="175612"/>
              <a:ext cx="6110131" cy="119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b="1" u="sng" dirty="0">
                  <a:solidFill>
                    <a:srgbClr val="005AAB"/>
                  </a:solidFill>
                </a:rPr>
                <a:t>Seminar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Penelitian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Tugas</a:t>
              </a:r>
              <a:r>
                <a:rPr lang="en-US" sz="1000" b="1" u="sng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>
                  <a:solidFill>
                    <a:srgbClr val="005AAB"/>
                  </a:solidFill>
                </a:rPr>
                <a:t>Program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Studi</a:t>
              </a:r>
              <a:r>
                <a:rPr lang="en-US" sz="1000" b="1" u="sng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 err="1">
                  <a:solidFill>
                    <a:srgbClr val="005AAB"/>
                  </a:solidFill>
                </a:rPr>
                <a:t>Fakultas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Matematika</a:t>
              </a:r>
              <a:r>
                <a:rPr lang="en-US" sz="1000" b="1" u="sng" dirty="0">
                  <a:solidFill>
                    <a:srgbClr val="005AAB"/>
                  </a:solidFill>
                </a:rPr>
                <a:t> dan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Ilmu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Pengetahuan</a:t>
              </a:r>
              <a:r>
                <a:rPr lang="en-US" sz="1000" b="1" u="sng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 err="1">
                  <a:solidFill>
                    <a:srgbClr val="005AAB"/>
                  </a:solidFill>
                </a:rPr>
                <a:t>Institut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Teknologi</a:t>
              </a:r>
              <a:r>
                <a:rPr lang="en-US" sz="1000" b="1" u="sng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0C749E-C208-D3A1-5E6A-06F6A8EEBD38}"/>
              </a:ext>
            </a:extLst>
          </p:cNvPr>
          <p:cNvSpPr txBox="1"/>
          <p:nvPr/>
        </p:nvSpPr>
        <p:spPr>
          <a:xfrm>
            <a:off x="347190" y="2226805"/>
            <a:ext cx="4321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5AAB"/>
                </a:solidFill>
              </a:rPr>
              <a:t>HASIL PENGOLAHAN WARNA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A1185-9D4C-0F6C-1603-2CA4B12CC99B}"/>
              </a:ext>
            </a:extLst>
          </p:cNvPr>
          <p:cNvSpPr txBox="1"/>
          <p:nvPr/>
        </p:nvSpPr>
        <p:spPr>
          <a:xfrm>
            <a:off x="347190" y="4165797"/>
            <a:ext cx="6598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Ruang </a:t>
            </a:r>
            <a:r>
              <a:rPr lang="en-US" sz="3200" dirty="0" err="1">
                <a:solidFill>
                  <a:srgbClr val="005AAB"/>
                </a:solidFill>
              </a:rPr>
              <a:t>Koordinat</a:t>
            </a:r>
            <a:r>
              <a:rPr lang="en-US" sz="3200" dirty="0">
                <a:solidFill>
                  <a:srgbClr val="005AAB"/>
                </a:solidFill>
              </a:rPr>
              <a:t> </a:t>
            </a:r>
            <a:r>
              <a:rPr lang="en-US" sz="3200" dirty="0" err="1">
                <a:solidFill>
                  <a:srgbClr val="005AAB"/>
                </a:solidFill>
              </a:rPr>
              <a:t>Warna</a:t>
            </a:r>
            <a:endParaRPr lang="en-US" sz="3200" dirty="0">
              <a:solidFill>
                <a:srgbClr val="005AAB"/>
              </a:solidFill>
            </a:endParaRPr>
          </a:p>
          <a:p>
            <a:r>
              <a:rPr lang="en-US" sz="3200" dirty="0" err="1">
                <a:solidFill>
                  <a:srgbClr val="005AAB"/>
                </a:solidFill>
              </a:rPr>
              <a:t>Pasir</a:t>
            </a:r>
            <a:r>
              <a:rPr lang="en-US" sz="3200" dirty="0">
                <a:solidFill>
                  <a:srgbClr val="005AAB"/>
                </a:solidFill>
              </a:rPr>
              <a:t> </a:t>
            </a:r>
            <a:r>
              <a:rPr lang="en-US" sz="3200" dirty="0" err="1">
                <a:solidFill>
                  <a:srgbClr val="005AAB"/>
                </a:solidFill>
              </a:rPr>
              <a:t>Terang</a:t>
            </a:r>
            <a:endParaRPr lang="en-US" sz="3200" dirty="0">
              <a:solidFill>
                <a:srgbClr val="005AAB"/>
              </a:solidFill>
            </a:endParaRPr>
          </a:p>
        </p:txBody>
      </p:sp>
      <p:pic>
        <p:nvPicPr>
          <p:cNvPr id="8" name="Picture 7" descr="A graph of a graph with numbers and dots&#10;&#10;Description automatically generated with medium confidence">
            <a:extLst>
              <a:ext uri="{FF2B5EF4-FFF2-40B4-BE49-F238E27FC236}">
                <a16:creationId xmlns:a16="http://schemas.microsoft.com/office/drawing/2014/main" id="{E8728F5E-C167-5EC8-3367-8C2F58B63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5" t="8617" r="24652" b="10829"/>
          <a:stretch/>
        </p:blipFill>
        <p:spPr>
          <a:xfrm>
            <a:off x="5534845" y="1222629"/>
            <a:ext cx="5540900" cy="533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78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4BBD6-30EF-8582-DA7C-E5CAA91D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36D8A7C-C1AC-09FC-D4A9-90838607A8B9}"/>
              </a:ext>
            </a:extLst>
          </p:cNvPr>
          <p:cNvGrpSpPr/>
          <p:nvPr/>
        </p:nvGrpSpPr>
        <p:grpSpPr>
          <a:xfrm>
            <a:off x="347190" y="115056"/>
            <a:ext cx="11497620" cy="993477"/>
            <a:chOff x="347190" y="175612"/>
            <a:chExt cx="13810721" cy="119334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0FED4F60-2631-4D35-A8F0-FCEA5B363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3832" y="175612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9D2AC8-497A-AE08-61CE-7F3B1F74C5CA}"/>
                </a:ext>
              </a:extLst>
            </p:cNvPr>
            <p:cNvSpPr txBox="1"/>
            <p:nvPr/>
          </p:nvSpPr>
          <p:spPr>
            <a:xfrm>
              <a:off x="347190" y="175612"/>
              <a:ext cx="6110131" cy="119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b="1" u="sng" dirty="0">
                  <a:solidFill>
                    <a:srgbClr val="005AAB"/>
                  </a:solidFill>
                </a:rPr>
                <a:t>Seminar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Penelitian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Tugas</a:t>
              </a:r>
              <a:r>
                <a:rPr lang="en-US" sz="1000" b="1" u="sng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>
                  <a:solidFill>
                    <a:srgbClr val="005AAB"/>
                  </a:solidFill>
                </a:rPr>
                <a:t>Program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Studi</a:t>
              </a:r>
              <a:r>
                <a:rPr lang="en-US" sz="1000" b="1" u="sng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 err="1">
                  <a:solidFill>
                    <a:srgbClr val="005AAB"/>
                  </a:solidFill>
                </a:rPr>
                <a:t>Fakultas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Matematika</a:t>
              </a:r>
              <a:r>
                <a:rPr lang="en-US" sz="1000" b="1" u="sng" dirty="0">
                  <a:solidFill>
                    <a:srgbClr val="005AAB"/>
                  </a:solidFill>
                </a:rPr>
                <a:t> dan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Ilmu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Pengetahuan</a:t>
              </a:r>
              <a:r>
                <a:rPr lang="en-US" sz="1000" b="1" u="sng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 err="1">
                  <a:solidFill>
                    <a:srgbClr val="005AAB"/>
                  </a:solidFill>
                </a:rPr>
                <a:t>Institut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Teknologi</a:t>
              </a:r>
              <a:r>
                <a:rPr lang="en-US" sz="1000" b="1" u="sng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5CDED1A-E8C7-A36F-1ACF-33317513C628}"/>
              </a:ext>
            </a:extLst>
          </p:cNvPr>
          <p:cNvSpPr txBox="1"/>
          <p:nvPr/>
        </p:nvSpPr>
        <p:spPr>
          <a:xfrm>
            <a:off x="347190" y="2226805"/>
            <a:ext cx="4321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5AAB"/>
                </a:solidFill>
              </a:rPr>
              <a:t>HASIL PENGOLAHAN WARNA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2B6AC-2E37-E311-826F-368F4E87D3F5}"/>
              </a:ext>
            </a:extLst>
          </p:cNvPr>
          <p:cNvSpPr txBox="1"/>
          <p:nvPr/>
        </p:nvSpPr>
        <p:spPr>
          <a:xfrm>
            <a:off x="347190" y="4165797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Palette </a:t>
            </a:r>
            <a:r>
              <a:rPr lang="en-US" sz="3200" dirty="0" err="1">
                <a:solidFill>
                  <a:srgbClr val="005AAB"/>
                </a:solidFill>
              </a:rPr>
              <a:t>Pasir</a:t>
            </a:r>
            <a:r>
              <a:rPr lang="en-US" sz="3200" dirty="0">
                <a:solidFill>
                  <a:srgbClr val="005AAB"/>
                </a:solidFill>
              </a:rPr>
              <a:t> </a:t>
            </a:r>
            <a:r>
              <a:rPr lang="en-US" sz="3200" dirty="0" err="1">
                <a:solidFill>
                  <a:srgbClr val="005AAB"/>
                </a:solidFill>
              </a:rPr>
              <a:t>Gelap</a:t>
            </a:r>
            <a:endParaRPr lang="en-US" sz="3200" dirty="0">
              <a:solidFill>
                <a:srgbClr val="005AA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6C7A75-460B-3BB7-3A59-61E6CCA90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00" y="3429000"/>
            <a:ext cx="5778322" cy="3234051"/>
          </a:xfrm>
          <a:prstGeom prst="rect">
            <a:avLst/>
          </a:prstGeom>
        </p:spPr>
      </p:pic>
      <p:pic>
        <p:nvPicPr>
          <p:cNvPr id="10" name="Picture 9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D2F256BD-C17F-0422-C838-FE5CF0768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608" y="497018"/>
            <a:ext cx="5103091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85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256E2-C952-C276-7148-B7EB73909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5C8E56-6E03-D450-1CC1-FA57EF8943CF}"/>
              </a:ext>
            </a:extLst>
          </p:cNvPr>
          <p:cNvGrpSpPr/>
          <p:nvPr/>
        </p:nvGrpSpPr>
        <p:grpSpPr>
          <a:xfrm>
            <a:off x="347190" y="115056"/>
            <a:ext cx="11497620" cy="993477"/>
            <a:chOff x="347190" y="175612"/>
            <a:chExt cx="13810721" cy="119334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CC702E51-E4D9-5BF3-CB4D-7CC996CC4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3832" y="175612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E6FF4E-7105-4975-8461-ECAC930BEA3E}"/>
                </a:ext>
              </a:extLst>
            </p:cNvPr>
            <p:cNvSpPr txBox="1"/>
            <p:nvPr/>
          </p:nvSpPr>
          <p:spPr>
            <a:xfrm>
              <a:off x="347190" y="175612"/>
              <a:ext cx="6110131" cy="119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b="1" u="sng" dirty="0">
                  <a:solidFill>
                    <a:srgbClr val="005AAB"/>
                  </a:solidFill>
                </a:rPr>
                <a:t>Seminar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Penelitian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Tugas</a:t>
              </a:r>
              <a:r>
                <a:rPr lang="en-US" sz="1000" b="1" u="sng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>
                  <a:solidFill>
                    <a:srgbClr val="005AAB"/>
                  </a:solidFill>
                </a:rPr>
                <a:t>Program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Studi</a:t>
              </a:r>
              <a:r>
                <a:rPr lang="en-US" sz="1000" b="1" u="sng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 err="1">
                  <a:solidFill>
                    <a:srgbClr val="005AAB"/>
                  </a:solidFill>
                </a:rPr>
                <a:t>Fakultas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Matematika</a:t>
              </a:r>
              <a:r>
                <a:rPr lang="en-US" sz="1000" b="1" u="sng" dirty="0">
                  <a:solidFill>
                    <a:srgbClr val="005AAB"/>
                  </a:solidFill>
                </a:rPr>
                <a:t> dan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Ilmu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Pengetahuan</a:t>
              </a:r>
              <a:r>
                <a:rPr lang="en-US" sz="1000" b="1" u="sng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000" b="1" u="sng" dirty="0" err="1">
                  <a:solidFill>
                    <a:srgbClr val="005AAB"/>
                  </a:solidFill>
                </a:rPr>
                <a:t>Institut</a:t>
              </a:r>
              <a:r>
                <a:rPr lang="en-US" sz="1000" b="1" u="sng" dirty="0">
                  <a:solidFill>
                    <a:srgbClr val="005AAB"/>
                  </a:solidFill>
                </a:rPr>
                <a:t> </a:t>
              </a:r>
              <a:r>
                <a:rPr lang="en-US" sz="1000" b="1" u="sng" dirty="0" err="1">
                  <a:solidFill>
                    <a:srgbClr val="005AAB"/>
                  </a:solidFill>
                </a:rPr>
                <a:t>Teknologi</a:t>
              </a:r>
              <a:r>
                <a:rPr lang="en-US" sz="1000" b="1" u="sng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54E365-E175-10F0-7692-38588B0D0C10}"/>
              </a:ext>
            </a:extLst>
          </p:cNvPr>
          <p:cNvSpPr txBox="1"/>
          <p:nvPr/>
        </p:nvSpPr>
        <p:spPr>
          <a:xfrm>
            <a:off x="347190" y="2226805"/>
            <a:ext cx="4321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5AAB"/>
                </a:solidFill>
              </a:rPr>
              <a:t>HASIL PENGOLAHAN WARNA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B051A7-6E62-7D6D-CF97-2FACFF25F71F}"/>
              </a:ext>
            </a:extLst>
          </p:cNvPr>
          <p:cNvSpPr txBox="1"/>
          <p:nvPr/>
        </p:nvSpPr>
        <p:spPr>
          <a:xfrm>
            <a:off x="347190" y="4165797"/>
            <a:ext cx="6598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Ruang </a:t>
            </a:r>
            <a:r>
              <a:rPr lang="en-US" sz="3200" dirty="0" err="1">
                <a:solidFill>
                  <a:srgbClr val="005AAB"/>
                </a:solidFill>
              </a:rPr>
              <a:t>Koordinat</a:t>
            </a:r>
            <a:r>
              <a:rPr lang="en-US" sz="3200" dirty="0">
                <a:solidFill>
                  <a:srgbClr val="005AAB"/>
                </a:solidFill>
              </a:rPr>
              <a:t> </a:t>
            </a:r>
            <a:r>
              <a:rPr lang="en-US" sz="3200" dirty="0" err="1">
                <a:solidFill>
                  <a:srgbClr val="005AAB"/>
                </a:solidFill>
              </a:rPr>
              <a:t>Warna</a:t>
            </a:r>
            <a:endParaRPr lang="en-US" sz="3200" dirty="0">
              <a:solidFill>
                <a:srgbClr val="005AAB"/>
              </a:solidFill>
            </a:endParaRPr>
          </a:p>
          <a:p>
            <a:r>
              <a:rPr lang="en-US" sz="3200" dirty="0" err="1">
                <a:solidFill>
                  <a:srgbClr val="005AAB"/>
                </a:solidFill>
              </a:rPr>
              <a:t>Pasir</a:t>
            </a:r>
            <a:r>
              <a:rPr lang="en-US" sz="3200" dirty="0">
                <a:solidFill>
                  <a:srgbClr val="005AAB"/>
                </a:solidFill>
              </a:rPr>
              <a:t> </a:t>
            </a:r>
            <a:r>
              <a:rPr lang="en-US" sz="3200" dirty="0" err="1">
                <a:solidFill>
                  <a:srgbClr val="005AAB"/>
                </a:solidFill>
              </a:rPr>
              <a:t>Terang</a:t>
            </a:r>
            <a:endParaRPr lang="en-US" sz="3200" dirty="0">
              <a:solidFill>
                <a:srgbClr val="005AAB"/>
              </a:solidFill>
            </a:endParaRPr>
          </a:p>
        </p:txBody>
      </p:sp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90405702-39FF-AD94-3BEF-4F7CCFEFB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4" t="7576" r="23542" b="11742"/>
          <a:stretch/>
        </p:blipFill>
        <p:spPr>
          <a:xfrm>
            <a:off x="5206508" y="1108533"/>
            <a:ext cx="6162071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72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9237FB-9771-13B6-F7E5-BB181C0876F2}"/>
              </a:ext>
            </a:extLst>
          </p:cNvPr>
          <p:cNvSpPr txBox="1"/>
          <p:nvPr/>
        </p:nvSpPr>
        <p:spPr>
          <a:xfrm>
            <a:off x="347190" y="1667787"/>
            <a:ext cx="4051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OUTLINE</a:t>
            </a:r>
          </a:p>
        </p:txBody>
      </p:sp>
      <p:graphicFrame>
        <p:nvGraphicFramePr>
          <p:cNvPr id="10" name="TextBox 6">
            <a:extLst>
              <a:ext uri="{FF2B5EF4-FFF2-40B4-BE49-F238E27FC236}">
                <a16:creationId xmlns:a16="http://schemas.microsoft.com/office/drawing/2014/main" id="{FC4506D8-061C-2A18-181D-CC4670361F08}"/>
              </a:ext>
            </a:extLst>
          </p:cNvPr>
          <p:cNvGraphicFramePr/>
          <p:nvPr/>
        </p:nvGraphicFramePr>
        <p:xfrm>
          <a:off x="347190" y="2355639"/>
          <a:ext cx="9777822" cy="333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0573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10692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5AAB"/>
                </a:solidFill>
              </a:rPr>
              <a:t>HASIL SEMENTARA DAN RENCANA LANJUTAN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9" y="2242449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ANALISIS SEMENTARA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1F32638C-A4A9-6FCD-740C-9C49CC53D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2057664"/>
              </p:ext>
            </p:extLst>
          </p:nvPr>
        </p:nvGraphicFramePr>
        <p:xfrm>
          <a:off x="919228" y="3201508"/>
          <a:ext cx="10353542" cy="2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8933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10692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5AAB"/>
                </a:solidFill>
              </a:rPr>
              <a:t>HASIL SEMENTARA DAN RENCANA LANJUTAN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9" y="2242449"/>
            <a:ext cx="851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EVALUASI DAN RENCANA KERJA SELANJUTNYA</a:t>
            </a:r>
          </a:p>
        </p:txBody>
      </p:sp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AAA6676D-1F7E-30FB-5691-26DD1BDAAE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8791982"/>
              </p:ext>
            </p:extLst>
          </p:nvPr>
        </p:nvGraphicFramePr>
        <p:xfrm>
          <a:off x="6409088" y="2950335"/>
          <a:ext cx="4863682" cy="3231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AD6849A4-DA7D-C407-C842-A1D32323D7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459475"/>
              </p:ext>
            </p:extLst>
          </p:nvPr>
        </p:nvGraphicFramePr>
        <p:xfrm>
          <a:off x="722852" y="2982859"/>
          <a:ext cx="4863683" cy="3166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29118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10692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5AAB"/>
                </a:solidFill>
              </a:rPr>
              <a:t>HASIL SEMENTARA DAN RENCANA LANJUTAN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9" y="2242449"/>
            <a:ext cx="851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EVALUASI DAN RENCANA KERJA SELANJUTNYA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89B8D-89DE-098E-A89A-A0EF3FBB6656}"/>
              </a:ext>
            </a:extLst>
          </p:cNvPr>
          <p:cNvSpPr txBox="1"/>
          <p:nvPr/>
        </p:nvSpPr>
        <p:spPr>
          <a:xfrm>
            <a:off x="347188" y="2827224"/>
            <a:ext cx="11376509" cy="3279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ms-MY" sz="2000" dirty="0">
                <a:solidFill>
                  <a:srgbClr val="005AAB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Untuk rencana kerja yang akan datang adalah sebagai berikut:</a:t>
            </a:r>
            <a:endParaRPr lang="en-US" sz="2000" dirty="0">
              <a:solidFill>
                <a:srgbClr val="005AAB"/>
              </a:solidFill>
              <a:effectLst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ms-MY" sz="2000" dirty="0">
                <a:solidFill>
                  <a:srgbClr val="005AAB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Menerapkan evaluasi yang telah dilakukan</a:t>
            </a:r>
            <a:endParaRPr lang="en-US" sz="2000" dirty="0">
              <a:solidFill>
                <a:srgbClr val="005AAB"/>
              </a:solidFill>
              <a:effectLst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ms-MY" sz="2000" dirty="0">
                <a:solidFill>
                  <a:srgbClr val="005AAB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Melakukan pengambilan data yang lebih dalam dengan mengukur pengurangan massa pada setiap 10 menit selama proses pengeringan</a:t>
            </a:r>
            <a:endParaRPr lang="en-US" sz="2000" dirty="0">
              <a:solidFill>
                <a:srgbClr val="005AAB"/>
              </a:solidFill>
              <a:effectLst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ms-MY" sz="2000" dirty="0">
                <a:solidFill>
                  <a:srgbClr val="005AAB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Melakukan pengmabilan citra dari berbagai sisi untuk mendapat gambaran lebih lengkap</a:t>
            </a:r>
            <a:endParaRPr lang="en-US" sz="2000" dirty="0">
              <a:solidFill>
                <a:srgbClr val="005AAB"/>
              </a:solidFill>
              <a:effectLst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ms-MY" sz="2000" dirty="0">
                <a:solidFill>
                  <a:srgbClr val="005AAB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Melakukan pengolahan data untuk menentukan hubungan dari perubahan warna berkurangnya kandungan air</a:t>
            </a:r>
            <a:endParaRPr lang="en-US" sz="2000" dirty="0">
              <a:solidFill>
                <a:srgbClr val="005AAB"/>
              </a:solidFill>
              <a:effectLst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146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2176E7-27B5-CE02-D494-E9DF65894274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CF2E1071-75B2-29B2-0DEF-21D82B1A3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49FCB5-E268-0E42-42AC-AFA627D14BA4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A6DA53-1E88-3228-21F5-1B07726166BD}"/>
              </a:ext>
            </a:extLst>
          </p:cNvPr>
          <p:cNvSpPr txBox="1"/>
          <p:nvPr/>
        </p:nvSpPr>
        <p:spPr>
          <a:xfrm>
            <a:off x="524821" y="3013501"/>
            <a:ext cx="1114235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rgbClr val="005AAB"/>
                </a:solidFill>
              </a:rPr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302026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F1B917D-0B58-4A89-458F-24B8B6A32404}"/>
              </a:ext>
            </a:extLst>
          </p:cNvPr>
          <p:cNvSpPr txBox="1"/>
          <p:nvPr/>
        </p:nvSpPr>
        <p:spPr>
          <a:xfrm>
            <a:off x="347189" y="1667787"/>
            <a:ext cx="44730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PENDAHULUAN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038CC-0B84-C7D2-10BE-B55E722BC876}"/>
              </a:ext>
            </a:extLst>
          </p:cNvPr>
          <p:cNvSpPr txBox="1"/>
          <p:nvPr/>
        </p:nvSpPr>
        <p:spPr>
          <a:xfrm>
            <a:off x="347188" y="2298581"/>
            <a:ext cx="4473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LATAR BELAKANG</a:t>
            </a:r>
          </a:p>
        </p:txBody>
      </p:sp>
      <p:graphicFrame>
        <p:nvGraphicFramePr>
          <p:cNvPr id="11" name="TextBox 6">
            <a:extLst>
              <a:ext uri="{FF2B5EF4-FFF2-40B4-BE49-F238E27FC236}">
                <a16:creationId xmlns:a16="http://schemas.microsoft.com/office/drawing/2014/main" id="{8F3B745C-5DB4-8B44-FBE3-A470144FC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1160785"/>
              </p:ext>
            </p:extLst>
          </p:nvPr>
        </p:nvGraphicFramePr>
        <p:xfrm>
          <a:off x="495550" y="2883356"/>
          <a:ext cx="11349260" cy="293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2466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44730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PENDAHULUAN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8" y="2298581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RUMUSAN DAN BATASAN MASALAH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extBox 7">
                <a:extLst>
                  <a:ext uri="{FF2B5EF4-FFF2-40B4-BE49-F238E27FC236}">
                    <a16:creationId xmlns:a16="http://schemas.microsoft.com/office/drawing/2014/main" id="{7738B43B-D56D-106A-93A1-8A2DE9394EC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35383748"/>
                  </p:ext>
                </p:extLst>
              </p:nvPr>
            </p:nvGraphicFramePr>
            <p:xfrm>
              <a:off x="5918369" y="3053326"/>
              <a:ext cx="5829552" cy="338077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TextBox 7">
                <a:extLst>
                  <a:ext uri="{FF2B5EF4-FFF2-40B4-BE49-F238E27FC236}">
                    <a16:creationId xmlns:a16="http://schemas.microsoft.com/office/drawing/2014/main" id="{7738B43B-D56D-106A-93A1-8A2DE9394EC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35383748"/>
                  </p:ext>
                </p:extLst>
              </p:nvPr>
            </p:nvGraphicFramePr>
            <p:xfrm>
              <a:off x="5918369" y="3053326"/>
              <a:ext cx="5829552" cy="338077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graphicFrame>
        <p:nvGraphicFramePr>
          <p:cNvPr id="9" name="TextBox 7">
            <a:extLst>
              <a:ext uri="{FF2B5EF4-FFF2-40B4-BE49-F238E27FC236}">
                <a16:creationId xmlns:a16="http://schemas.microsoft.com/office/drawing/2014/main" id="{7062F04A-83C5-E9FC-C9B7-13446916EE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3572810"/>
              </p:ext>
            </p:extLst>
          </p:nvPr>
        </p:nvGraphicFramePr>
        <p:xfrm>
          <a:off x="347187" y="2883356"/>
          <a:ext cx="5332994" cy="3720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035897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44730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PENDAHULUAN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8" y="2298581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TUJUAN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DCF6AC20-BE4F-1B94-0DB3-5401B6787B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2375096"/>
              </p:ext>
            </p:extLst>
          </p:nvPr>
        </p:nvGraphicFramePr>
        <p:xfrm>
          <a:off x="407744" y="2883356"/>
          <a:ext cx="11019228" cy="2554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6513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5653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TINJAUAN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8" y="2298581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MATERIAL GRANULAR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B6964-2EE4-4597-39DE-365402DF4AE6}"/>
              </a:ext>
            </a:extLst>
          </p:cNvPr>
          <p:cNvSpPr txBox="1"/>
          <p:nvPr/>
        </p:nvSpPr>
        <p:spPr>
          <a:xfrm>
            <a:off x="347187" y="2883356"/>
            <a:ext cx="6598619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5AAB"/>
                </a:solidFill>
              </a:rPr>
              <a:t>Material granular </a:t>
            </a:r>
            <a:r>
              <a:rPr lang="en-US" sz="2400" dirty="0" err="1">
                <a:solidFill>
                  <a:srgbClr val="005AAB"/>
                </a:solidFill>
              </a:rPr>
              <a:t>merupakan</a:t>
            </a:r>
            <a:r>
              <a:rPr lang="en-US" sz="2400" dirty="0">
                <a:solidFill>
                  <a:srgbClr val="005AAB"/>
                </a:solidFill>
              </a:rPr>
              <a:t> material yang </a:t>
            </a:r>
            <a:r>
              <a:rPr lang="en-US" sz="2400" dirty="0" err="1">
                <a:solidFill>
                  <a:srgbClr val="005AAB"/>
                </a:solidFill>
              </a:rPr>
              <a:t>memiliki</a:t>
            </a:r>
            <a:r>
              <a:rPr lang="en-US" sz="2400" dirty="0">
                <a:solidFill>
                  <a:srgbClr val="005AAB"/>
                </a:solidFill>
              </a:rPr>
              <a:t> </a:t>
            </a:r>
            <a:r>
              <a:rPr lang="en-US" sz="2400" dirty="0" err="1">
                <a:solidFill>
                  <a:srgbClr val="005AAB"/>
                </a:solidFill>
              </a:rPr>
              <a:t>sifat</a:t>
            </a:r>
            <a:r>
              <a:rPr lang="en-US" sz="2400" dirty="0">
                <a:solidFill>
                  <a:srgbClr val="005AAB"/>
                </a:solidFill>
              </a:rPr>
              <a:t> </a:t>
            </a:r>
            <a:r>
              <a:rPr lang="en-US" sz="2400" dirty="0" err="1">
                <a:solidFill>
                  <a:srgbClr val="005AAB"/>
                </a:solidFill>
              </a:rPr>
              <a:t>disktrit</a:t>
            </a:r>
            <a:r>
              <a:rPr lang="en-US" sz="2400" dirty="0">
                <a:solidFill>
                  <a:srgbClr val="005AAB"/>
                </a:solidFill>
              </a:rPr>
              <a:t> atau </a:t>
            </a:r>
            <a:r>
              <a:rPr lang="en-US" sz="2400" dirty="0" err="1">
                <a:solidFill>
                  <a:srgbClr val="005AAB"/>
                </a:solidFill>
              </a:rPr>
              <a:t>terpisah-pisah</a:t>
            </a:r>
            <a:r>
              <a:rPr lang="en-US" sz="2400" dirty="0">
                <a:solidFill>
                  <a:srgbClr val="005AAB"/>
                </a:solidFill>
              </a:rPr>
              <a:t> dalam </a:t>
            </a:r>
            <a:r>
              <a:rPr lang="en-US" sz="2400" dirty="0" err="1">
                <a:solidFill>
                  <a:srgbClr val="005AAB"/>
                </a:solidFill>
              </a:rPr>
              <a:t>skala</a:t>
            </a:r>
            <a:r>
              <a:rPr lang="en-US" sz="2400" dirty="0">
                <a:solidFill>
                  <a:srgbClr val="005AAB"/>
                </a:solidFill>
              </a:rPr>
              <a:t> </a:t>
            </a:r>
            <a:r>
              <a:rPr lang="en-US" sz="2400" dirty="0" err="1">
                <a:solidFill>
                  <a:srgbClr val="005AAB"/>
                </a:solidFill>
              </a:rPr>
              <a:t>makroskopis</a:t>
            </a:r>
            <a:endParaRPr lang="en-US" sz="2400" dirty="0">
              <a:solidFill>
                <a:srgbClr val="005AAB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5AAB"/>
                </a:solidFill>
              </a:rPr>
              <a:t>Hukum fisika yang </a:t>
            </a:r>
            <a:r>
              <a:rPr lang="en-US" sz="2400" dirty="0" err="1">
                <a:solidFill>
                  <a:srgbClr val="005AAB"/>
                </a:solidFill>
              </a:rPr>
              <a:t>berlaku</a:t>
            </a:r>
            <a:r>
              <a:rPr lang="en-US" sz="2400" dirty="0">
                <a:solidFill>
                  <a:srgbClr val="005AAB"/>
                </a:solidFill>
              </a:rPr>
              <a:t> pada material granular dapat </a:t>
            </a:r>
            <a:r>
              <a:rPr lang="en-US" sz="2400" dirty="0" err="1">
                <a:solidFill>
                  <a:srgbClr val="005AAB"/>
                </a:solidFill>
              </a:rPr>
              <a:t>berlaku</a:t>
            </a:r>
            <a:r>
              <a:rPr lang="en-US" sz="2400" dirty="0">
                <a:solidFill>
                  <a:srgbClr val="005AAB"/>
                </a:solidFill>
              </a:rPr>
              <a:t> juga dalam </a:t>
            </a:r>
            <a:r>
              <a:rPr lang="en-US" sz="2400" dirty="0" err="1">
                <a:solidFill>
                  <a:srgbClr val="005AAB"/>
                </a:solidFill>
              </a:rPr>
              <a:t>analisis</a:t>
            </a:r>
            <a:r>
              <a:rPr lang="en-US" sz="2400" dirty="0">
                <a:solidFill>
                  <a:srgbClr val="005AAB"/>
                </a:solidFill>
              </a:rPr>
              <a:t> </a:t>
            </a:r>
            <a:r>
              <a:rPr lang="en-US" sz="2400" dirty="0" err="1">
                <a:solidFill>
                  <a:srgbClr val="005AAB"/>
                </a:solidFill>
              </a:rPr>
              <a:t>ekonomi</a:t>
            </a:r>
            <a:r>
              <a:rPr lang="en-US" sz="2400" dirty="0">
                <a:solidFill>
                  <a:srgbClr val="005AAB"/>
                </a:solidFill>
              </a:rPr>
              <a:t> dan industry.</a:t>
            </a:r>
          </a:p>
        </p:txBody>
      </p:sp>
      <p:pic>
        <p:nvPicPr>
          <p:cNvPr id="10" name="Picture 9" descr="P177#yIS1">
            <a:extLst>
              <a:ext uri="{FF2B5EF4-FFF2-40B4-BE49-F238E27FC236}">
                <a16:creationId xmlns:a16="http://schemas.microsoft.com/office/drawing/2014/main" id="{D28A91C0-86E2-F08B-CA26-FDC3B0D52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251" y="2909092"/>
            <a:ext cx="4888512" cy="26075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407880-F968-C736-A99F-1EB1A08765A8}"/>
              </a:ext>
            </a:extLst>
          </p:cNvPr>
          <p:cNvSpPr txBox="1"/>
          <p:nvPr/>
        </p:nvSpPr>
        <p:spPr>
          <a:xfrm>
            <a:off x="6885251" y="5498802"/>
            <a:ext cx="4888512" cy="38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Gambar 1.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Contoh</a:t>
            </a:r>
            <a:r>
              <a:rPr lang="en-US" sz="14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material granular pada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kehidupan</a:t>
            </a:r>
            <a:r>
              <a:rPr lang="en-US" sz="14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sehari-hari</a:t>
            </a:r>
            <a:endParaRPr lang="en-US" dirty="0">
              <a:solidFill>
                <a:srgbClr val="005A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122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5653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TINJAUAN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8" y="2298581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JENIS MATERIAL GRANULAR KERING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09A11-729A-33A0-BDDA-5EC2975785C3}"/>
              </a:ext>
            </a:extLst>
          </p:cNvPr>
          <p:cNvSpPr txBox="1"/>
          <p:nvPr/>
        </p:nvSpPr>
        <p:spPr>
          <a:xfrm>
            <a:off x="1034500" y="5059339"/>
            <a:ext cx="4279312" cy="1532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 material granular kering, interaksi yang dominan berupa tabrakan tak elastis dan gesekan, yang muncul karena jarak antar partikel yang kecil dan tidak kohesif </a:t>
            </a:r>
            <a:endParaRPr lang="en-US" sz="2000" dirty="0">
              <a:solidFill>
                <a:srgbClr val="005AAB"/>
              </a:solidFill>
            </a:endParaRPr>
          </a:p>
        </p:txBody>
      </p:sp>
      <p:pic>
        <p:nvPicPr>
          <p:cNvPr id="13" name="Picture 12" descr="P184#yIS1">
            <a:extLst>
              <a:ext uri="{FF2B5EF4-FFF2-40B4-BE49-F238E27FC236}">
                <a16:creationId xmlns:a16="http://schemas.microsoft.com/office/drawing/2014/main" id="{C58E7AEC-8BBD-90E2-C431-EB888EB178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839" y="2883356"/>
            <a:ext cx="3334635" cy="18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P188#yIS1">
            <a:extLst>
              <a:ext uri="{FF2B5EF4-FFF2-40B4-BE49-F238E27FC236}">
                <a16:creationId xmlns:a16="http://schemas.microsoft.com/office/drawing/2014/main" id="{D0439B3B-3569-A69A-296A-A20063376E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840" y="2838109"/>
            <a:ext cx="3418229" cy="192307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C5F07F-B067-A3A2-B0CD-10797F403B7A}"/>
              </a:ext>
            </a:extLst>
          </p:cNvPr>
          <p:cNvSpPr txBox="1"/>
          <p:nvPr/>
        </p:nvSpPr>
        <p:spPr>
          <a:xfrm>
            <a:off x="6609299" y="5059339"/>
            <a:ext cx="4279312" cy="1532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 material granular </a:t>
            </a:r>
            <a:r>
              <a:rPr lang="en-US" sz="16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basah</a:t>
            </a:r>
            <a:r>
              <a:rPr lang="id-ID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interaksi</a:t>
            </a:r>
            <a:r>
              <a:rPr lang="en-US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terjadi</a:t>
            </a:r>
            <a:r>
              <a:rPr lang="en-US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antar</a:t>
            </a:r>
            <a:r>
              <a:rPr lang="en-US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partikel</a:t>
            </a:r>
            <a:r>
              <a:rPr lang="en-US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berupa</a:t>
            </a:r>
            <a:r>
              <a:rPr lang="en-US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kohesif</a:t>
            </a:r>
            <a:r>
              <a:rPr lang="en-US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Kohesifitas</a:t>
            </a:r>
            <a:r>
              <a:rPr lang="en-US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ini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muncul</a:t>
            </a:r>
            <a:r>
              <a:rPr lang="en-US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karena</a:t>
            </a:r>
            <a:r>
              <a:rPr lang="en-US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adanya</a:t>
            </a:r>
            <a:r>
              <a:rPr lang="en-US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tekanan</a:t>
            </a:r>
            <a:r>
              <a:rPr lang="en-US" sz="16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permukaan</a:t>
            </a:r>
            <a:r>
              <a:rPr lang="en-US" sz="16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6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ditumbulkan</a:t>
            </a:r>
            <a:r>
              <a:rPr lang="en-US" sz="16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oleh </a:t>
            </a:r>
            <a:r>
              <a:rPr lang="en-US" sz="16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cairan</a:t>
            </a:r>
            <a:endParaRPr lang="en-US" sz="2000" dirty="0">
              <a:solidFill>
                <a:srgbClr val="005AAB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4CCF6A-B4BA-5CA4-777E-FB9BC44129D7}"/>
              </a:ext>
            </a:extLst>
          </p:cNvPr>
          <p:cNvSpPr txBox="1"/>
          <p:nvPr/>
        </p:nvSpPr>
        <p:spPr>
          <a:xfrm>
            <a:off x="1520295" y="4676606"/>
            <a:ext cx="3321179" cy="38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Gambar 2.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Contoh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material granular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kering</a:t>
            </a:r>
            <a:endParaRPr lang="en-US" dirty="0">
              <a:solidFill>
                <a:srgbClr val="005AA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3C78B-7251-9FCD-C18B-5871EFDAC8E7}"/>
              </a:ext>
            </a:extLst>
          </p:cNvPr>
          <p:cNvSpPr txBox="1"/>
          <p:nvPr/>
        </p:nvSpPr>
        <p:spPr>
          <a:xfrm>
            <a:off x="7230925" y="4694019"/>
            <a:ext cx="3321179" cy="38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Gambar 3.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Contoh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material granular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basah</a:t>
            </a:r>
            <a:endParaRPr lang="en-US" dirty="0">
              <a:solidFill>
                <a:srgbClr val="005A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4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5653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TINJAUAN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8" y="2298581"/>
            <a:ext cx="5187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GRANULAR SEBAGAI MEDIA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0D50D-3230-EF1C-9B94-7D903EEC15D3}"/>
              </a:ext>
            </a:extLst>
          </p:cNvPr>
          <p:cNvSpPr txBox="1"/>
          <p:nvPr/>
        </p:nvSpPr>
        <p:spPr>
          <a:xfrm>
            <a:off x="347187" y="2883356"/>
            <a:ext cx="5187657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5AAB"/>
                </a:solidFill>
              </a:rPr>
              <a:t>Terbagi</a:t>
            </a:r>
            <a:r>
              <a:rPr lang="en-US" sz="2400" dirty="0">
                <a:solidFill>
                  <a:srgbClr val="005AAB"/>
                </a:solidFill>
              </a:rPr>
              <a:t> </a:t>
            </a:r>
            <a:r>
              <a:rPr lang="en-US" sz="2400" dirty="0" err="1">
                <a:solidFill>
                  <a:srgbClr val="005AAB"/>
                </a:solidFill>
              </a:rPr>
              <a:t>menjadi</a:t>
            </a:r>
            <a:r>
              <a:rPr lang="en-US" sz="2400" dirty="0">
                <a:solidFill>
                  <a:srgbClr val="005AAB"/>
                </a:solidFill>
              </a:rPr>
              <a:t> dua, </a:t>
            </a:r>
            <a:r>
              <a:rPr lang="en-US" sz="2400" dirty="0" err="1">
                <a:solidFill>
                  <a:srgbClr val="005AAB"/>
                </a:solidFill>
              </a:rPr>
              <a:t>kering</a:t>
            </a:r>
            <a:r>
              <a:rPr lang="en-US" sz="2400" dirty="0">
                <a:solidFill>
                  <a:srgbClr val="005AAB"/>
                </a:solidFill>
              </a:rPr>
              <a:t> dan </a:t>
            </a:r>
            <a:r>
              <a:rPr lang="en-US" sz="2400" dirty="0" err="1">
                <a:solidFill>
                  <a:srgbClr val="005AAB"/>
                </a:solidFill>
              </a:rPr>
              <a:t>basah</a:t>
            </a:r>
            <a:endParaRPr lang="en-US" sz="2400" dirty="0">
              <a:solidFill>
                <a:srgbClr val="005AAB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Cairan </a:t>
            </a:r>
            <a:r>
              <a:rPr lang="en-US" sz="2400" dirty="0" err="1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antar</a:t>
            </a:r>
            <a:r>
              <a:rPr lang="en-US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partikel</a:t>
            </a:r>
            <a:r>
              <a:rPr lang="en-US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 yang </a:t>
            </a:r>
            <a:r>
              <a:rPr lang="en-US" sz="2400" dirty="0" err="1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menghasilkan</a:t>
            </a:r>
            <a:r>
              <a:rPr lang="en-US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kohesi</a:t>
            </a:r>
            <a:r>
              <a:rPr lang="en-US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menciptakan</a:t>
            </a:r>
            <a:r>
              <a:rPr lang="en-US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jembatan</a:t>
            </a:r>
            <a:r>
              <a:rPr lang="en-US" sz="2400" dirty="0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5AAB"/>
                </a:solidFill>
                <a:effectLst/>
                <a:ea typeface="Calibri" panose="020F0502020204030204" pitchFamily="34" charset="0"/>
              </a:rPr>
              <a:t>cairan</a:t>
            </a:r>
            <a:endParaRPr lang="en-US" sz="2400" dirty="0">
              <a:solidFill>
                <a:srgbClr val="005AAB"/>
              </a:solidFill>
              <a:effectLst/>
              <a:ea typeface="Calibri" panose="020F0502020204030204" pitchFamily="34" charset="0"/>
            </a:endParaRPr>
          </a:p>
        </p:txBody>
      </p:sp>
      <p:pic>
        <p:nvPicPr>
          <p:cNvPr id="8" name="Picture 7" descr="P195#yIS1">
            <a:extLst>
              <a:ext uri="{FF2B5EF4-FFF2-40B4-BE49-F238E27FC236}">
                <a16:creationId xmlns:a16="http://schemas.microsoft.com/office/drawing/2014/main" id="{C256D1F0-313A-034B-AB46-300093BF3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455" y="3034747"/>
            <a:ext cx="4942847" cy="2064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235FBE-5D26-5D9C-146A-5FE9477B6AB2}"/>
              </a:ext>
            </a:extLst>
          </p:cNvPr>
          <p:cNvSpPr txBox="1"/>
          <p:nvPr/>
        </p:nvSpPr>
        <p:spPr>
          <a:xfrm>
            <a:off x="6282455" y="5098840"/>
            <a:ext cx="4942847" cy="705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Gambar 4. </a:t>
            </a:r>
            <a:r>
              <a:rPr lang="en-US" sz="14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(a)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Sudut</a:t>
            </a:r>
            <a:r>
              <a:rPr lang="en-US" sz="14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kestabilan</a:t>
            </a:r>
            <a:r>
              <a:rPr lang="en-US" sz="14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material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kering</a:t>
            </a:r>
            <a:r>
              <a:rPr lang="en-US" sz="14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(b)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sudut</a:t>
            </a:r>
            <a:r>
              <a:rPr lang="en-US" sz="14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kestabilan</a:t>
            </a:r>
            <a:r>
              <a:rPr lang="en-US" sz="14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material </a:t>
            </a:r>
            <a:r>
              <a:rPr lang="en-US" sz="1400" dirty="0" err="1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basah</a:t>
            </a:r>
            <a:r>
              <a:rPr lang="en-US" sz="1400" dirty="0">
                <a:solidFill>
                  <a:srgbClr val="005AAB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en-US" dirty="0">
              <a:solidFill>
                <a:srgbClr val="005A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691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79A9FAA-866A-A96A-C083-AF1FD310D447}"/>
              </a:ext>
            </a:extLst>
          </p:cNvPr>
          <p:cNvGrpSpPr/>
          <p:nvPr/>
        </p:nvGrpSpPr>
        <p:grpSpPr>
          <a:xfrm>
            <a:off x="347190" y="175612"/>
            <a:ext cx="11497620" cy="1173655"/>
            <a:chOff x="347190" y="175612"/>
            <a:chExt cx="11497620" cy="1173655"/>
          </a:xfrm>
        </p:grpSpPr>
        <p:pic>
          <p:nvPicPr>
            <p:cNvPr id="5" name="Picture 2" descr="A blue and white logo&#10;&#10;Description automatically generated">
              <a:extLst>
                <a:ext uri="{FF2B5EF4-FFF2-40B4-BE49-F238E27FC236}">
                  <a16:creationId xmlns:a16="http://schemas.microsoft.com/office/drawing/2014/main" id="{B9383F6F-2140-6214-28EB-44317D2B1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731" y="190399"/>
              <a:ext cx="1144079" cy="11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FD9F94-5239-5BB6-F82E-C506821EF7D8}"/>
                </a:ext>
              </a:extLst>
            </p:cNvPr>
            <p:cNvSpPr txBox="1"/>
            <p:nvPr/>
          </p:nvSpPr>
          <p:spPr>
            <a:xfrm>
              <a:off x="347190" y="175612"/>
              <a:ext cx="6110130" cy="117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Seminar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Penelitian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Tugas</a:t>
              </a:r>
              <a:r>
                <a:rPr lang="en-US" sz="1200" b="1" dirty="0">
                  <a:solidFill>
                    <a:srgbClr val="005AAB"/>
                  </a:solidFill>
                </a:rPr>
                <a:t> Akhir 1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005AAB"/>
                  </a:solidFill>
                </a:rPr>
                <a:t>Program </a:t>
              </a:r>
              <a:r>
                <a:rPr lang="en-US" sz="1200" b="1" dirty="0" err="1">
                  <a:solidFill>
                    <a:srgbClr val="005AAB"/>
                  </a:solidFill>
                </a:rPr>
                <a:t>Studi</a:t>
              </a:r>
              <a:r>
                <a:rPr lang="en-US" sz="1200" b="1" dirty="0">
                  <a:solidFill>
                    <a:srgbClr val="005AAB"/>
                  </a:solidFill>
                </a:rPr>
                <a:t> Fisika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Fakultas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Matematika</a:t>
              </a:r>
              <a:r>
                <a:rPr lang="en-US" sz="1200" b="1" dirty="0">
                  <a:solidFill>
                    <a:srgbClr val="005AAB"/>
                  </a:solidFill>
                </a:rPr>
                <a:t> dan </a:t>
              </a:r>
              <a:r>
                <a:rPr lang="en-US" sz="1200" b="1" dirty="0" err="1">
                  <a:solidFill>
                    <a:srgbClr val="005AAB"/>
                  </a:solidFill>
                </a:rPr>
                <a:t>Ilmu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Pengetahuan</a:t>
              </a:r>
              <a:r>
                <a:rPr lang="en-US" sz="1200" b="1" dirty="0">
                  <a:solidFill>
                    <a:srgbClr val="005AAB"/>
                  </a:solidFill>
                </a:rPr>
                <a:t> Alam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>
                  <a:solidFill>
                    <a:srgbClr val="005AAB"/>
                  </a:solidFill>
                </a:rPr>
                <a:t>Institut</a:t>
              </a:r>
              <a:r>
                <a:rPr lang="en-US" sz="1200" b="1" dirty="0">
                  <a:solidFill>
                    <a:srgbClr val="005AAB"/>
                  </a:solidFill>
                </a:rPr>
                <a:t> </a:t>
              </a:r>
              <a:r>
                <a:rPr lang="en-US" sz="1200" b="1" dirty="0" err="1">
                  <a:solidFill>
                    <a:srgbClr val="005AAB"/>
                  </a:solidFill>
                </a:rPr>
                <a:t>Teknologi</a:t>
              </a:r>
              <a:r>
                <a:rPr lang="en-US" sz="1200" b="1" dirty="0">
                  <a:solidFill>
                    <a:srgbClr val="005AAB"/>
                  </a:solidFill>
                </a:rPr>
                <a:t> Bandung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8474C7-9BFF-89BF-3A7C-FC792EBDADA4}"/>
              </a:ext>
            </a:extLst>
          </p:cNvPr>
          <p:cNvSpPr txBox="1"/>
          <p:nvPr/>
        </p:nvSpPr>
        <p:spPr>
          <a:xfrm>
            <a:off x="347189" y="1667787"/>
            <a:ext cx="5653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5AAB"/>
                </a:solidFill>
              </a:rPr>
              <a:t>TINJAUAN PUSTAKA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222B7-4073-E166-AE97-614A2F16887C}"/>
              </a:ext>
            </a:extLst>
          </p:cNvPr>
          <p:cNvSpPr txBox="1"/>
          <p:nvPr/>
        </p:nvSpPr>
        <p:spPr>
          <a:xfrm>
            <a:off x="347188" y="2298581"/>
            <a:ext cx="659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5AAB"/>
                </a:solidFill>
              </a:rPr>
              <a:t>GRANULAR SEBAGAI MEDIA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4C132AE-205A-6FBF-CC60-0B6B7DABA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3178295"/>
                  </p:ext>
                </p:extLst>
              </p:nvPr>
            </p:nvGraphicFramePr>
            <p:xfrm>
              <a:off x="1235347" y="3120546"/>
              <a:ext cx="9555783" cy="355402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18771">
                      <a:extLst>
                        <a:ext uri="{9D8B030D-6E8A-4147-A177-3AD203B41FA5}">
                          <a16:colId xmlns:a16="http://schemas.microsoft.com/office/drawing/2014/main" val="1455995051"/>
                        </a:ext>
                      </a:extLst>
                    </a:gridCol>
                    <a:gridCol w="3026749">
                      <a:extLst>
                        <a:ext uri="{9D8B030D-6E8A-4147-A177-3AD203B41FA5}">
                          <a16:colId xmlns:a16="http://schemas.microsoft.com/office/drawing/2014/main" val="1200985541"/>
                        </a:ext>
                      </a:extLst>
                    </a:gridCol>
                    <a:gridCol w="3910263">
                      <a:extLst>
                        <a:ext uri="{9D8B030D-6E8A-4147-A177-3AD203B41FA5}">
                          <a16:colId xmlns:a16="http://schemas.microsoft.com/office/drawing/2014/main" val="4229932175"/>
                        </a:ext>
                      </a:extLst>
                    </a:gridCol>
                  </a:tblGrid>
                  <a:tr h="231482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Deskripsi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Kering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Basah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94971699"/>
                      </a:ext>
                    </a:extLst>
                  </a:tr>
                  <a:tr h="25462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Kohesi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Dapat diabaikan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Penting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45016467"/>
                      </a:ext>
                    </a:extLst>
                  </a:tr>
                  <a:tr h="101851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Sudut permukaan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6032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Terbatas antara </a:t>
                          </a:r>
                          <a14:m>
                            <m:oMath xmlns:m="http://schemas.openxmlformats.org/officeDocument/2006/math">
                              <m:r>
                                <a:rPr lang="ms-MY" sz="1600">
                                  <a:effectLst/>
                                  <a:latin typeface="Cambria Math" panose="02040503050406030204" pitchFamily="18" charset="0"/>
                                </a:rPr>
                                <m:t>35°</m:t>
                              </m:r>
                            </m:oMath>
                          </a14:m>
                          <a:r>
                            <a:rPr lang="ms-MY" sz="1600" dirty="0">
                              <a:effectLst/>
                              <a:latin typeface="+mn-lt"/>
                            </a:rPr>
                            <a:t> untuk pasir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6032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Terbatas namun lebih besar daripada yang kering dan dapat mencapai 90</a:t>
                          </a:r>
                          <a14:m>
                            <m:oMath xmlns:m="http://schemas.openxmlformats.org/officeDocument/2006/math">
                              <m:r>
                                <a:rPr lang="ms-MY" sz="1600"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ms-MY" sz="1600" dirty="0">
                              <a:effectLst/>
                              <a:latin typeface="+mn-lt"/>
                            </a:rPr>
                            <a:t> atau lebih besar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92137426"/>
                      </a:ext>
                    </a:extLst>
                  </a:tr>
                  <a:tr h="25462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Daya tarik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Dapat diabaikan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Terbatas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70181501"/>
                      </a:ext>
                    </a:extLst>
                  </a:tr>
                  <a:tr h="76388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Tegangan geser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Terbatas</a:t>
                          </a:r>
                          <a:endParaRPr lang="en-US" sz="1600">
                            <a:effectLst/>
                            <a:latin typeface="+mn-lt"/>
                          </a:endParaRPr>
                        </a:p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Nol pada kondisi normal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Terbatas namun dapat lebih besar dibandingkan kondisi kering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81680"/>
                      </a:ext>
                    </a:extLst>
                  </a:tr>
                  <a:tr h="25462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Ketergantungan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Ya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Ya/Meningkat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1713337"/>
                      </a:ext>
                    </a:extLst>
                  </a:tr>
                  <a:tr h="76388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Konfigurasi ruang fase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Terbatas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Terbatas namun lebih banyak konfigurasi yang dapat dilakukan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04911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4C132AE-205A-6FBF-CC60-0B6B7DABA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3178295"/>
                  </p:ext>
                </p:extLst>
              </p:nvPr>
            </p:nvGraphicFramePr>
            <p:xfrm>
              <a:off x="1235347" y="3120546"/>
              <a:ext cx="9555783" cy="355402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18771">
                      <a:extLst>
                        <a:ext uri="{9D8B030D-6E8A-4147-A177-3AD203B41FA5}">
                          <a16:colId xmlns:a16="http://schemas.microsoft.com/office/drawing/2014/main" val="1455995051"/>
                        </a:ext>
                      </a:extLst>
                    </a:gridCol>
                    <a:gridCol w="3026749">
                      <a:extLst>
                        <a:ext uri="{9D8B030D-6E8A-4147-A177-3AD203B41FA5}">
                          <a16:colId xmlns:a16="http://schemas.microsoft.com/office/drawing/2014/main" val="1200985541"/>
                        </a:ext>
                      </a:extLst>
                    </a:gridCol>
                    <a:gridCol w="3910263">
                      <a:extLst>
                        <a:ext uri="{9D8B030D-6E8A-4147-A177-3AD203B41FA5}">
                          <a16:colId xmlns:a16="http://schemas.microsoft.com/office/drawing/2014/main" val="422993217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Deskripsi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Kering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Basah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94971699"/>
                      </a:ext>
                    </a:extLst>
                  </a:tr>
                  <a:tr h="25462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Kohesi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Dapat diabaikan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Penting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45016467"/>
                      </a:ext>
                    </a:extLst>
                  </a:tr>
                  <a:tr h="101851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Sudut permukaan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6720" t="-55090" r="-129980" b="-2017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44548" t="-55090" r="-623" b="-2017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2137426"/>
                      </a:ext>
                    </a:extLst>
                  </a:tr>
                  <a:tr h="25462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Daya tarik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Dapat diabaikan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Terbatas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70181501"/>
                      </a:ext>
                    </a:extLst>
                  </a:tr>
                  <a:tr h="76388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Tegangan geser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Terbatas</a:t>
                          </a:r>
                          <a:endParaRPr lang="en-US" sz="1600">
                            <a:effectLst/>
                            <a:latin typeface="+mn-lt"/>
                          </a:endParaRPr>
                        </a:p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Nol pada kondisi normal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Terbatas namun dapat lebih besar dibandingkan kondisi kering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381680"/>
                      </a:ext>
                    </a:extLst>
                  </a:tr>
                  <a:tr h="25462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Ketergantungan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Ya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Ya/Meningkat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1713337"/>
                      </a:ext>
                    </a:extLst>
                  </a:tr>
                  <a:tr h="763889"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>
                              <a:effectLst/>
                              <a:latin typeface="+mn-lt"/>
                            </a:rPr>
                            <a:t>Konfigurasi ruang fase</a:t>
                          </a:r>
                          <a:endParaRPr lang="en-US" sz="16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Terbatas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75565" algn="ctr"/>
                          <a:r>
                            <a:rPr lang="ms-MY" sz="1600" dirty="0">
                              <a:effectLst/>
                              <a:latin typeface="+mn-lt"/>
                            </a:rPr>
                            <a:t>Terbatas namun lebih banyak konfigurasi yang dapat dilakukan</a:t>
                          </a:r>
                          <a:endParaRPr lang="en-US" sz="16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04911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4D3ED4B-B2D2-F27B-DEC6-4B698E2BC55A}"/>
              </a:ext>
            </a:extLst>
          </p:cNvPr>
          <p:cNvSpPr txBox="1"/>
          <p:nvPr/>
        </p:nvSpPr>
        <p:spPr>
          <a:xfrm>
            <a:off x="3207325" y="2755748"/>
            <a:ext cx="5777350" cy="38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Tabel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1.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Perbandingan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Karakteristik</a:t>
            </a:r>
            <a:r>
              <a:rPr lang="en-US" sz="1400" dirty="0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Antara Media Granular Kering dan </a:t>
            </a:r>
            <a:r>
              <a:rPr lang="en-US" sz="1400" dirty="0" err="1">
                <a:solidFill>
                  <a:srgbClr val="005AA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Basah</a:t>
            </a:r>
            <a:endParaRPr lang="en-US" dirty="0">
              <a:solidFill>
                <a:srgbClr val="005A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877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7EC4AFCC39E149AA1ABBAEEC458E2F" ma:contentTypeVersion="15" ma:contentTypeDescription="Create a new document." ma:contentTypeScope="" ma:versionID="1ef04741374ca2b11ca921dd39f10562">
  <xsd:schema xmlns:xsd="http://www.w3.org/2001/XMLSchema" xmlns:xs="http://www.w3.org/2001/XMLSchema" xmlns:p="http://schemas.microsoft.com/office/2006/metadata/properties" xmlns:ns3="81eb2423-cff3-4869-9df2-2c7b9f016c9b" xmlns:ns4="916f8b08-8ec7-411b-865e-383565933381" targetNamespace="http://schemas.microsoft.com/office/2006/metadata/properties" ma:root="true" ma:fieldsID="b1b3a0a3b0db440e60a34eef7ca35307" ns3:_="" ns4:_="">
    <xsd:import namespace="81eb2423-cff3-4869-9df2-2c7b9f016c9b"/>
    <xsd:import namespace="916f8b08-8ec7-411b-865e-3835659333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b2423-cff3-4869-9df2-2c7b9f016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f8b08-8ec7-411b-865e-38356593338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eb2423-cff3-4869-9df2-2c7b9f016c9b" xsi:nil="true"/>
  </documentManagement>
</p:properties>
</file>

<file path=customXml/itemProps1.xml><?xml version="1.0" encoding="utf-8"?>
<ds:datastoreItem xmlns:ds="http://schemas.openxmlformats.org/officeDocument/2006/customXml" ds:itemID="{CFDF0D33-5B65-4B77-AF0D-15E914BCAA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eb2423-cff3-4869-9df2-2c7b9f016c9b"/>
    <ds:schemaRef ds:uri="916f8b08-8ec7-411b-865e-3835659333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497116-916E-4962-9614-923ED4FF1C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ACAFE8-8F91-4A81-964A-B71DB7EABAD4}">
  <ds:schemaRefs>
    <ds:schemaRef ds:uri="http://purl.org/dc/dcmitype/"/>
    <ds:schemaRef ds:uri="81eb2423-cff3-4869-9df2-2c7b9f016c9b"/>
    <ds:schemaRef ds:uri="http://schemas.microsoft.com/office/2006/documentManagement/types"/>
    <ds:schemaRef ds:uri="916f8b08-8ec7-411b-865e-383565933381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1493</Words>
  <Application>Microsoft Office PowerPoint</Application>
  <PresentationFormat>Widescreen</PresentationFormat>
  <Paragraphs>298</Paragraphs>
  <Slides>23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PMingLiU</vt:lpstr>
      <vt:lpstr>Aptos</vt:lpstr>
      <vt:lpstr>Aptos Display</vt:lpstr>
      <vt:lpstr>Arial</vt:lpstr>
      <vt:lpstr>Calibri</vt:lpstr>
      <vt:lpstr>Cambria Math</vt:lpstr>
      <vt:lpstr>Georgia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Revanka Mulya</dc:creator>
  <cp:lastModifiedBy>Revanka Mulya</cp:lastModifiedBy>
  <cp:revision>3</cp:revision>
  <dcterms:created xsi:type="dcterms:W3CDTF">2024-08-18T17:49:35Z</dcterms:created>
  <dcterms:modified xsi:type="dcterms:W3CDTF">2025-01-13T04:30:45Z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b525e5-f3da-4501-8f1e-526b6769fc56_Enabled">
    <vt:lpwstr>true</vt:lpwstr>
  </property>
  <property fmtid="{D5CDD505-2E9C-101B-9397-08002B2CF9AE}" pid="3" name="MSIP_Label_38b525e5-f3da-4501-8f1e-526b6769fc56_SetDate">
    <vt:lpwstr>2024-08-18T18:15:05Z</vt:lpwstr>
  </property>
  <property fmtid="{D5CDD505-2E9C-101B-9397-08002B2CF9AE}" pid="4" name="MSIP_Label_38b525e5-f3da-4501-8f1e-526b6769fc56_Method">
    <vt:lpwstr>Standard</vt:lpwstr>
  </property>
  <property fmtid="{D5CDD505-2E9C-101B-9397-08002B2CF9AE}" pid="5" name="MSIP_Label_38b525e5-f3da-4501-8f1e-526b6769fc56_Name">
    <vt:lpwstr>defa4170-0d19-0005-0004-bc88714345d2</vt:lpwstr>
  </property>
  <property fmtid="{D5CDD505-2E9C-101B-9397-08002B2CF9AE}" pid="6" name="MSIP_Label_38b525e5-f3da-4501-8f1e-526b6769fc56_SiteId">
    <vt:lpwstr>db6e1183-4c65-405c-82ce-7cd53fa6e9dc</vt:lpwstr>
  </property>
  <property fmtid="{D5CDD505-2E9C-101B-9397-08002B2CF9AE}" pid="7" name="MSIP_Label_38b525e5-f3da-4501-8f1e-526b6769fc56_ActionId">
    <vt:lpwstr>73b9ff33-5525-4d60-933a-3f931815835c</vt:lpwstr>
  </property>
  <property fmtid="{D5CDD505-2E9C-101B-9397-08002B2CF9AE}" pid="8" name="MSIP_Label_38b525e5-f3da-4501-8f1e-526b6769fc56_ContentBits">
    <vt:lpwstr>0</vt:lpwstr>
  </property>
  <property fmtid="{D5CDD505-2E9C-101B-9397-08002B2CF9AE}" pid="9" name="ContentTypeId">
    <vt:lpwstr>0x010100997EC4AFCC39E149AA1ABBAEEC458E2F</vt:lpwstr>
  </property>
</Properties>
</file>